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ial" panose="020B0604020202020204" pitchFamily="34" charset="0"/>
      <p:regular r:id="rId12"/>
    </p:embeddedFont>
    <p:embeddedFont>
      <p:font typeface="Arial Bold" panose="020B070402020202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ppins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D62CC88-00DF-41D6-AC26-A80812DA0AB8}" type="datetimeFigureOut">
              <a:rPr lang="ar-JO" smtClean="0"/>
              <a:t>26/10/1444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A05D2181-1109-4D08-A2FF-979ABD9376B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9133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D2181-1109-4D08-A2FF-979ABD9376BA}" type="slidenum">
              <a:rPr lang="ar-JO" smtClean="0"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0245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file:///C:\Program%20Files\Inknoe%20ClassPoint%202\Images\fb_blue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file:///C:\Program%20Files\Inknoe%20ClassPoint%202\Images\fb_blue.png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file:///C:\Program%20Files\Inknoe%20ClassPoint%202\Images\fb_blue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file:///C:\Program%20Files\Inknoe%20ClassPoint%202\Images\fb_blue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20" Type="http://schemas.openxmlformats.org/officeDocument/2006/relationships/image" Target="file:///C:\Program%20Files\Inknoe%20ClassPoint%202\Images\fb_blue.png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22.svg"/><Relationship Id="rId11" Type="http://schemas.openxmlformats.org/officeDocument/2006/relationships/image" Target="../media/image27.svg"/><Relationship Id="rId5" Type="http://schemas.openxmlformats.org/officeDocument/2006/relationships/image" Target="../media/image21.pn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10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fb_blue.png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fb_blue.png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file:///C:\Program%20Files\Inknoe%20ClassPoint%202\Images\fb_blue.pn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50094" y="7911947"/>
            <a:ext cx="19388189" cy="47501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998880" y="-456218"/>
            <a:ext cx="8762237" cy="89984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47650" y="2819490"/>
            <a:ext cx="5405888" cy="53383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423842" y="2953461"/>
            <a:ext cx="4591311" cy="90152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058243" y="4463478"/>
            <a:ext cx="9645126" cy="1964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56"/>
              </a:lnSpc>
            </a:pPr>
            <a:r>
              <a:rPr lang="en-US" sz="6309" dirty="0" err="1">
                <a:solidFill>
                  <a:srgbClr val="FFF5D6"/>
                </a:solidFill>
                <a:cs typeface="Arial Bold"/>
              </a:rPr>
              <a:t>قوة</a:t>
            </a:r>
            <a:r>
              <a:rPr lang="en-US" sz="6309" dirty="0">
                <a:solidFill>
                  <a:srgbClr val="FFF5D6"/>
                </a:solidFill>
                <a:cs typeface="Arial Bold"/>
              </a:rPr>
              <a:t> </a:t>
            </a:r>
            <a:r>
              <a:rPr lang="en-US" sz="6309" dirty="0" err="1">
                <a:solidFill>
                  <a:srgbClr val="FFF5D6"/>
                </a:solidFill>
                <a:cs typeface="Arial Bold"/>
              </a:rPr>
              <a:t>أسئلة</a:t>
            </a:r>
            <a:r>
              <a:rPr lang="en-US" sz="6309" dirty="0">
                <a:solidFill>
                  <a:srgbClr val="FFF5D6"/>
                </a:solidFill>
                <a:cs typeface="Arial Bold"/>
              </a:rPr>
              <a:t> </a:t>
            </a:r>
            <a:r>
              <a:rPr lang="en-US" sz="6309" dirty="0" err="1">
                <a:solidFill>
                  <a:srgbClr val="FFF5D6"/>
                </a:solidFill>
                <a:cs typeface="Arial Bold"/>
              </a:rPr>
              <a:t>ملء</a:t>
            </a:r>
            <a:r>
              <a:rPr lang="en-US" sz="6309" dirty="0">
                <a:solidFill>
                  <a:srgbClr val="FFF5D6"/>
                </a:solidFill>
                <a:cs typeface="Arial Bold"/>
              </a:rPr>
              <a:t> الفراغات</a:t>
            </a:r>
          </a:p>
          <a:p>
            <a:pPr algn="ctr">
              <a:lnSpc>
                <a:spcPts val="7256"/>
              </a:lnSpc>
            </a:pPr>
            <a:r>
              <a:rPr lang="en-US" sz="6309" dirty="0">
                <a:solidFill>
                  <a:srgbClr val="FFF5D6"/>
                </a:solidFill>
                <a:latin typeface="Arial Bold"/>
              </a:rPr>
              <a:t> </a:t>
            </a:r>
            <a:r>
              <a:rPr lang="en-US" sz="6309" dirty="0" err="1">
                <a:solidFill>
                  <a:srgbClr val="FFF5D6"/>
                </a:solidFill>
                <a:latin typeface="Arial Bold"/>
              </a:rPr>
              <a:t>داخل</a:t>
            </a:r>
            <a:r>
              <a:rPr lang="en-US" sz="6309" dirty="0">
                <a:solidFill>
                  <a:srgbClr val="FFF5D6"/>
                </a:solidFill>
                <a:latin typeface="Arial Bold"/>
              </a:rPr>
              <a:t> </a:t>
            </a:r>
            <a:r>
              <a:rPr lang="en-US" sz="6309" dirty="0" err="1">
                <a:solidFill>
                  <a:srgbClr val="FFF5D6"/>
                </a:solidFill>
                <a:latin typeface="Arial Bold"/>
              </a:rPr>
              <a:t>البوربوينت</a:t>
            </a:r>
            <a:endParaRPr lang="en-US" sz="6309" dirty="0">
              <a:solidFill>
                <a:srgbClr val="FFF5D6"/>
              </a:solidFill>
              <a:latin typeface="Arial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40127" y="3689792"/>
            <a:ext cx="4466572" cy="69989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894679" y="703847"/>
            <a:ext cx="2874326" cy="239353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909754" y="456020"/>
            <a:ext cx="9859251" cy="99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8753" dirty="0">
                <a:solidFill>
                  <a:schemeClr val="bg1"/>
                </a:solidFill>
                <a:cs typeface="Arial"/>
              </a:rPr>
              <a:t>من </a:t>
            </a:r>
            <a:r>
              <a:rPr lang="en-US" sz="8753" dirty="0" err="1">
                <a:solidFill>
                  <a:schemeClr val="bg1"/>
                </a:solidFill>
                <a:cs typeface="Arial"/>
              </a:rPr>
              <a:t>أنا</a:t>
            </a:r>
            <a:r>
              <a:rPr lang="en-US" sz="8753" dirty="0">
                <a:solidFill>
                  <a:schemeClr val="bg1"/>
                </a:solidFill>
                <a:cs typeface="Arial"/>
              </a:rPr>
              <a:t>؟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1387471" y="1776955"/>
            <a:ext cx="16594450" cy="7979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57"/>
              </a:lnSpc>
            </a:pPr>
            <a:r>
              <a:rPr lang="en-US" sz="7386">
                <a:solidFill>
                  <a:srgbClr val="FFF5D6"/>
                </a:solidFill>
                <a:cs typeface="Arial"/>
              </a:rPr>
              <a:t>أسمي............</a:t>
            </a:r>
          </a:p>
          <a:p>
            <a:pPr algn="ctr">
              <a:lnSpc>
                <a:spcPts val="12557"/>
              </a:lnSpc>
            </a:pPr>
            <a:r>
              <a:rPr lang="en-US" sz="7386">
                <a:solidFill>
                  <a:srgbClr val="FFF5D6"/>
                </a:solidFill>
                <a:cs typeface="Arial"/>
              </a:rPr>
              <a:t>عمري............</a:t>
            </a:r>
          </a:p>
          <a:p>
            <a:pPr algn="ctr">
              <a:lnSpc>
                <a:spcPts val="12557"/>
              </a:lnSpc>
            </a:pPr>
            <a:r>
              <a:rPr lang="en-US" sz="7386">
                <a:solidFill>
                  <a:srgbClr val="FFF5D6"/>
                </a:solidFill>
                <a:cs typeface="Arial"/>
              </a:rPr>
              <a:t>صديقي المفضل هو.........</a:t>
            </a:r>
          </a:p>
          <a:p>
            <a:pPr algn="ctr">
              <a:lnSpc>
                <a:spcPts val="12557"/>
              </a:lnSpc>
            </a:pPr>
            <a:r>
              <a:rPr lang="en-US" sz="7386">
                <a:solidFill>
                  <a:srgbClr val="FFF5D6"/>
                </a:solidFill>
                <a:cs typeface="Arial"/>
              </a:rPr>
              <a:t>هوايتي .................</a:t>
            </a:r>
          </a:p>
          <a:p>
            <a:pPr algn="ctr">
              <a:lnSpc>
                <a:spcPts val="12557"/>
              </a:lnSpc>
            </a:pPr>
            <a:r>
              <a:rPr lang="en-US" sz="7386">
                <a:solidFill>
                  <a:srgbClr val="FFF5D6"/>
                </a:solidFill>
                <a:cs typeface="Arial"/>
              </a:rPr>
              <a:t>واحلم ان اصبح .........................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64850" y="716236"/>
            <a:ext cx="3182646" cy="624929"/>
          </a:xfrm>
          <a:prstGeom prst="rect">
            <a:avLst/>
          </a:prstGeom>
        </p:spPr>
      </p:pic>
      <p:pic>
        <p:nvPicPr>
          <p:cNvPr id="23" name="btnInknoeActivityCp2">
            <a:extLst>
              <a:ext uri="{FF2B5EF4-FFF2-40B4-BE49-F238E27FC236}">
                <a16:creationId xmlns:a16="http://schemas.microsoft.com/office/drawing/2014/main" id="{1D7187E4-AC6E-F2E3-92B4-120D13C34F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0" y="3390900"/>
            <a:ext cx="3333071" cy="8715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4850" y="716236"/>
            <a:ext cx="3182646" cy="6249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630394" y="281988"/>
            <a:ext cx="3462749" cy="58690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544124" y="5420226"/>
            <a:ext cx="5960444" cy="596044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09467" y="1871347"/>
            <a:ext cx="10140538" cy="260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8320" dirty="0" err="1">
                <a:solidFill>
                  <a:srgbClr val="FFF5D6"/>
                </a:solidFill>
                <a:cs typeface="Arial"/>
              </a:rPr>
              <a:t>إذا</a:t>
            </a:r>
            <a:r>
              <a:rPr lang="en-US" sz="8320" dirty="0">
                <a:solidFill>
                  <a:srgbClr val="FFF5D6"/>
                </a:solidFill>
                <a:cs typeface="Arial"/>
              </a:rPr>
              <a:t> </a:t>
            </a:r>
            <a:r>
              <a:rPr lang="en-US" sz="8320" dirty="0" err="1">
                <a:solidFill>
                  <a:srgbClr val="FFF5D6"/>
                </a:solidFill>
                <a:cs typeface="Arial"/>
              </a:rPr>
              <a:t>كان</a:t>
            </a:r>
            <a:r>
              <a:rPr lang="en-US" sz="8320" dirty="0">
                <a:solidFill>
                  <a:srgbClr val="FFF5D6"/>
                </a:solidFill>
                <a:cs typeface="Arial"/>
              </a:rPr>
              <a:t> </a:t>
            </a:r>
            <a:r>
              <a:rPr lang="en-US" sz="8320" dirty="0" err="1">
                <a:solidFill>
                  <a:srgbClr val="FFF5D6"/>
                </a:solidFill>
                <a:cs typeface="Arial"/>
              </a:rPr>
              <a:t>بإمكانك</a:t>
            </a:r>
            <a:r>
              <a:rPr lang="en-US" sz="8320" dirty="0">
                <a:solidFill>
                  <a:srgbClr val="FFF5D6"/>
                </a:solidFill>
                <a:cs typeface="Arial"/>
              </a:rPr>
              <a:t> </a:t>
            </a:r>
            <a:r>
              <a:rPr lang="en-US" sz="8320" dirty="0" err="1">
                <a:solidFill>
                  <a:srgbClr val="FFF5D6"/>
                </a:solidFill>
                <a:cs typeface="Arial"/>
              </a:rPr>
              <a:t>تمني</a:t>
            </a:r>
            <a:r>
              <a:rPr lang="en-US" sz="8320" dirty="0">
                <a:solidFill>
                  <a:srgbClr val="FFF5D6"/>
                </a:solidFill>
                <a:cs typeface="Arial"/>
              </a:rPr>
              <a:t> </a:t>
            </a:r>
            <a:r>
              <a:rPr lang="ar-JO" sz="8320" dirty="0">
                <a:solidFill>
                  <a:srgbClr val="FFF5D6"/>
                </a:solidFill>
                <a:cs typeface="Arial"/>
              </a:rPr>
              <a:t>ثلاثة </a:t>
            </a:r>
            <a:r>
              <a:rPr lang="en-US" sz="8320" dirty="0" err="1">
                <a:solidFill>
                  <a:srgbClr val="FFF5D6"/>
                </a:solidFill>
                <a:cs typeface="Arial"/>
              </a:rPr>
              <a:t>أمنيات</a:t>
            </a:r>
            <a:r>
              <a:rPr lang="en-US" sz="8320" dirty="0">
                <a:solidFill>
                  <a:srgbClr val="FFF5D6"/>
                </a:solidFill>
                <a:cs typeface="Arial"/>
              </a:rPr>
              <a:t> </a:t>
            </a:r>
            <a:r>
              <a:rPr lang="en-US" sz="8320" dirty="0" err="1">
                <a:solidFill>
                  <a:srgbClr val="FFF5D6"/>
                </a:solidFill>
                <a:cs typeface="Arial"/>
              </a:rPr>
              <a:t>ماذا</a:t>
            </a:r>
            <a:r>
              <a:rPr lang="en-US" sz="8320" dirty="0">
                <a:solidFill>
                  <a:srgbClr val="FFF5D6"/>
                </a:solidFill>
                <a:cs typeface="Arial"/>
              </a:rPr>
              <a:t> </a:t>
            </a:r>
            <a:r>
              <a:rPr lang="en-US" sz="8320" dirty="0" err="1">
                <a:solidFill>
                  <a:srgbClr val="FFF5D6"/>
                </a:solidFill>
                <a:cs typeface="Arial"/>
              </a:rPr>
              <a:t>ستكون</a:t>
            </a:r>
            <a:r>
              <a:rPr lang="en-US" sz="8320" dirty="0">
                <a:solidFill>
                  <a:srgbClr val="FFF5D6"/>
                </a:solidFill>
                <a:cs typeface="Arial"/>
              </a:rPr>
              <a:t>؟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2397" y="4684900"/>
            <a:ext cx="12682929" cy="6776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7"/>
              </a:lnSpc>
            </a:pPr>
            <a:r>
              <a:rPr lang="en-US" sz="10406" dirty="0">
                <a:solidFill>
                  <a:srgbClr val="FFF5D6"/>
                </a:solidFill>
                <a:latin typeface="Arial"/>
              </a:rPr>
              <a:t>................................</a:t>
            </a:r>
          </a:p>
          <a:p>
            <a:pPr algn="ctr">
              <a:lnSpc>
                <a:spcPts val="13007"/>
              </a:lnSpc>
            </a:pPr>
            <a:r>
              <a:rPr lang="en-US" sz="10406" dirty="0">
                <a:solidFill>
                  <a:srgbClr val="FFF5D6"/>
                </a:solidFill>
                <a:latin typeface="Arial"/>
              </a:rPr>
              <a:t>..................................</a:t>
            </a:r>
          </a:p>
          <a:p>
            <a:pPr algn="ctr">
              <a:lnSpc>
                <a:spcPts val="13007"/>
              </a:lnSpc>
            </a:pPr>
            <a:r>
              <a:rPr lang="en-US" sz="10406" dirty="0">
                <a:solidFill>
                  <a:srgbClr val="FFF5D6"/>
                </a:solidFill>
                <a:latin typeface="Arial"/>
              </a:rPr>
              <a:t>...................................</a:t>
            </a:r>
          </a:p>
        </p:txBody>
      </p:sp>
      <p:pic>
        <p:nvPicPr>
          <p:cNvPr id="23" name="btnInknoeActivityCp2">
            <a:extLst>
              <a:ext uri="{FF2B5EF4-FFF2-40B4-BE49-F238E27FC236}">
                <a16:creationId xmlns:a16="http://schemas.microsoft.com/office/drawing/2014/main" id="{D2D9BAC0-5F90-2372-2D0F-CD748B3667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433" y="3445715"/>
            <a:ext cx="3333071" cy="8715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4850" y="716236"/>
            <a:ext cx="3182646" cy="624929"/>
          </a:xfrm>
          <a:prstGeom prst="rect">
            <a:avLst/>
          </a:prstGeom>
        </p:spPr>
      </p:pic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318341" y="4840304"/>
          <a:ext cx="17590664" cy="3510567"/>
        </p:xfrm>
        <a:graphic>
          <a:graphicData uri="http://schemas.openxmlformats.org/drawingml/2006/table">
            <a:tbl>
              <a:tblPr/>
              <a:tblGrid>
                <a:gridCol w="3094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4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3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3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43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20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178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cs typeface="Arial Bold"/>
                        </a:rPr>
                        <a:t>بلاد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cs typeface="Arial Bold"/>
                        </a:rPr>
                        <a:t>نبات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cs typeface="Arial Bold"/>
                        </a:rPr>
                        <a:t>حيوان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cs typeface="Arial Bold"/>
                        </a:rPr>
                        <a:t>جماد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cs typeface="Arial Bold"/>
                        </a:rPr>
                        <a:t>اسم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cs typeface="Arial"/>
                        </a:rPr>
                        <a:t>الحرف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38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19"/>
                        </a:lnSpc>
                        <a:defRPr/>
                      </a:pPr>
                      <a:r>
                        <a:rPr lang="en-US" sz="6299">
                          <a:solidFill>
                            <a:srgbClr val="FDF5E9"/>
                          </a:solidFill>
                          <a:cs typeface="Arial"/>
                        </a:rPr>
                        <a:t>س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D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17636" y="2132874"/>
            <a:ext cx="1246960" cy="191572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70364" y="2682779"/>
            <a:ext cx="14947273" cy="1622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6"/>
              </a:lnSpc>
            </a:pPr>
            <a:r>
              <a:rPr lang="en-US" sz="6631" dirty="0" err="1">
                <a:solidFill>
                  <a:srgbClr val="FFFFFF"/>
                </a:solidFill>
                <a:cs typeface="Arial"/>
              </a:rPr>
              <a:t>املء</a:t>
            </a:r>
            <a:r>
              <a:rPr lang="en-US" sz="663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6631" dirty="0" err="1">
                <a:solidFill>
                  <a:srgbClr val="FFFFFF"/>
                </a:solidFill>
                <a:cs typeface="Arial"/>
              </a:rPr>
              <a:t>الفراغ</a:t>
            </a:r>
            <a:r>
              <a:rPr lang="en-US" sz="663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6631" dirty="0" err="1">
                <a:solidFill>
                  <a:srgbClr val="FFFFFF"/>
                </a:solidFill>
                <a:cs typeface="Arial"/>
              </a:rPr>
              <a:t>بالكلمة</a:t>
            </a:r>
            <a:r>
              <a:rPr lang="en-US" sz="663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6631" dirty="0" err="1">
                <a:solidFill>
                  <a:srgbClr val="FFFFFF"/>
                </a:solidFill>
                <a:cs typeface="Arial"/>
              </a:rPr>
              <a:t>المناسبة</a:t>
            </a:r>
            <a:r>
              <a:rPr lang="en-US" sz="6631" dirty="0">
                <a:solidFill>
                  <a:srgbClr val="FFFFFF"/>
                </a:solidFill>
                <a:cs typeface="Arial"/>
              </a:rPr>
              <a:t> والتي </a:t>
            </a:r>
            <a:r>
              <a:rPr lang="en-US" sz="6631" dirty="0" err="1">
                <a:solidFill>
                  <a:srgbClr val="FFFFFF"/>
                </a:solidFill>
                <a:cs typeface="Arial"/>
              </a:rPr>
              <a:t>تبدأ</a:t>
            </a:r>
            <a:r>
              <a:rPr lang="en-US" sz="663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6631" dirty="0" err="1">
                <a:solidFill>
                  <a:srgbClr val="FFFFFF"/>
                </a:solidFill>
                <a:cs typeface="Arial"/>
              </a:rPr>
              <a:t>بحرف</a:t>
            </a:r>
            <a:r>
              <a:rPr lang="en-US" sz="6631" dirty="0">
                <a:solidFill>
                  <a:srgbClr val="FFFFFF"/>
                </a:solidFill>
                <a:cs typeface="Arial"/>
              </a:rPr>
              <a:t> (س)</a:t>
            </a:r>
          </a:p>
        </p:txBody>
      </p:sp>
      <p:pic>
        <p:nvPicPr>
          <p:cNvPr id="22" name="btnInknoeActivityCp2">
            <a:extLst>
              <a:ext uri="{FF2B5EF4-FFF2-40B4-BE49-F238E27FC236}">
                <a16:creationId xmlns:a16="http://schemas.microsoft.com/office/drawing/2014/main" id="{7FC6F417-AC8F-2174-96A4-7BC6CBBFBD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8706820"/>
            <a:ext cx="3333071" cy="8715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605950"/>
            <a:ext cx="8946354" cy="1371879"/>
            <a:chOff x="0" y="0"/>
            <a:chExt cx="4306627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06627" cy="660400"/>
            </a:xfrm>
            <a:custGeom>
              <a:avLst/>
              <a:gdLst/>
              <a:ahLst/>
              <a:cxnLst/>
              <a:rect l="l" t="t" r="r" b="b"/>
              <a:pathLst>
                <a:path w="4306627" h="660400">
                  <a:moveTo>
                    <a:pt x="41821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2167" y="0"/>
                  </a:lnTo>
                  <a:cubicBezTo>
                    <a:pt x="4250747" y="0"/>
                    <a:pt x="4306627" y="55880"/>
                    <a:pt x="4306627" y="124460"/>
                  </a:cubicBezTo>
                  <a:lnTo>
                    <a:pt x="4306627" y="535940"/>
                  </a:lnTo>
                  <a:cubicBezTo>
                    <a:pt x="4306627" y="604520"/>
                    <a:pt x="4250747" y="660400"/>
                    <a:pt x="4182167" y="660400"/>
                  </a:cubicBezTo>
                  <a:close/>
                </a:path>
              </a:pathLst>
            </a:custGeom>
            <a:solidFill>
              <a:srgbClr val="A7D2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4567321"/>
            <a:ext cx="14759992" cy="1371879"/>
            <a:chOff x="0" y="0"/>
            <a:chExt cx="7105216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105216" cy="660400"/>
            </a:xfrm>
            <a:custGeom>
              <a:avLst/>
              <a:gdLst/>
              <a:ahLst/>
              <a:cxnLst/>
              <a:rect l="l" t="t" r="r" b="b"/>
              <a:pathLst>
                <a:path w="7105216" h="660400">
                  <a:moveTo>
                    <a:pt x="698075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80756" y="0"/>
                  </a:lnTo>
                  <a:cubicBezTo>
                    <a:pt x="7049336" y="0"/>
                    <a:pt x="7105216" y="55880"/>
                    <a:pt x="7105216" y="124460"/>
                  </a:cubicBezTo>
                  <a:lnTo>
                    <a:pt x="7105216" y="535940"/>
                  </a:lnTo>
                  <a:cubicBezTo>
                    <a:pt x="7105216" y="604520"/>
                    <a:pt x="7049336" y="660400"/>
                    <a:pt x="6980756" y="660400"/>
                  </a:cubicBezTo>
                  <a:close/>
                </a:path>
              </a:pathLst>
            </a:custGeom>
            <a:solidFill>
              <a:srgbClr val="FFBDA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508294"/>
            <a:ext cx="8946354" cy="2392277"/>
            <a:chOff x="0" y="0"/>
            <a:chExt cx="3026298" cy="8092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6298" cy="809240"/>
            </a:xfrm>
            <a:custGeom>
              <a:avLst/>
              <a:gdLst/>
              <a:ahLst/>
              <a:cxnLst/>
              <a:rect l="l" t="t" r="r" b="b"/>
              <a:pathLst>
                <a:path w="3026298" h="809240">
                  <a:moveTo>
                    <a:pt x="2901838" y="809239"/>
                  </a:moveTo>
                  <a:lnTo>
                    <a:pt x="124460" y="809239"/>
                  </a:lnTo>
                  <a:cubicBezTo>
                    <a:pt x="55880" y="809239"/>
                    <a:pt x="0" y="753359"/>
                    <a:pt x="0" y="6847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01838" y="0"/>
                  </a:lnTo>
                  <a:cubicBezTo>
                    <a:pt x="2970418" y="0"/>
                    <a:pt x="3026298" y="55880"/>
                    <a:pt x="3026298" y="124460"/>
                  </a:cubicBezTo>
                  <a:lnTo>
                    <a:pt x="3026298" y="684780"/>
                  </a:lnTo>
                  <a:cubicBezTo>
                    <a:pt x="3026298" y="753359"/>
                    <a:pt x="2970418" y="809240"/>
                    <a:pt x="2901838" y="809240"/>
                  </a:cubicBezTo>
                  <a:close/>
                </a:path>
              </a:pathLst>
            </a:custGeom>
            <a:solidFill>
              <a:srgbClr val="A692C9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4942820" y="-682224"/>
            <a:ext cx="3981351" cy="289145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81931" y="4796061"/>
            <a:ext cx="14053530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latin typeface="Arial Bold"/>
              </a:rPr>
              <a:t>R - E - F - I - F - E - R - H - T - I - 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7577" y="6834690"/>
            <a:ext cx="8048600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latin typeface="Arial Bold"/>
              </a:rPr>
              <a:t>.................................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7577" y="1885282"/>
            <a:ext cx="804860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latin typeface="Arial Bold"/>
              </a:rPr>
              <a:t>Clue: a person who</a:t>
            </a:r>
          </a:p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latin typeface="Arial Bold"/>
              </a:rPr>
              <a:t>puts out the fire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076654" y="8633371"/>
            <a:ext cx="3182646" cy="624929"/>
          </a:xfrm>
          <a:prstGeom prst="rect">
            <a:avLst/>
          </a:prstGeom>
        </p:spPr>
      </p:pic>
      <p:pic>
        <p:nvPicPr>
          <p:cNvPr id="28" name="btnInknoeActivityCp2">
            <a:extLst>
              <a:ext uri="{FF2B5EF4-FFF2-40B4-BE49-F238E27FC236}">
                <a16:creationId xmlns:a16="http://schemas.microsoft.com/office/drawing/2014/main" id="{079A3334-1C8D-8251-A537-A6D1203442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630684"/>
            <a:ext cx="3333071" cy="8715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65889">
            <a:off x="14191973" y="559121"/>
            <a:ext cx="5515559" cy="11933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497917" y="553420"/>
            <a:ext cx="11714080" cy="81359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766878" y="9258300"/>
            <a:ext cx="19821757" cy="3766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73696" y="483334"/>
            <a:ext cx="831562" cy="10441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949752" y="4099301"/>
            <a:ext cx="831562" cy="10441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224901" y="916711"/>
            <a:ext cx="2257131" cy="14784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465605" y="2732333"/>
            <a:ext cx="1775723" cy="18890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224901" y="4621401"/>
            <a:ext cx="2351252" cy="16399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347993" y="6594774"/>
            <a:ext cx="2010948" cy="1279466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7023246" y="2028667"/>
            <a:ext cx="3291840" cy="0"/>
          </a:xfrm>
          <a:prstGeom prst="line">
            <a:avLst/>
          </a:prstGeom>
          <a:ln w="38100" cap="flat">
            <a:solidFill>
              <a:srgbClr val="58937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023246" y="4061201"/>
            <a:ext cx="3291840" cy="0"/>
          </a:xfrm>
          <a:prstGeom prst="line">
            <a:avLst/>
          </a:prstGeom>
          <a:ln w="38100" cap="flat">
            <a:solidFill>
              <a:srgbClr val="58937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023246" y="6093735"/>
            <a:ext cx="3291840" cy="0"/>
          </a:xfrm>
          <a:prstGeom prst="line">
            <a:avLst/>
          </a:prstGeom>
          <a:ln w="38100" cap="flat">
            <a:solidFill>
              <a:srgbClr val="58937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023246" y="7874240"/>
            <a:ext cx="3291840" cy="0"/>
          </a:xfrm>
          <a:prstGeom prst="line">
            <a:avLst/>
          </a:prstGeom>
          <a:ln w="38100" cap="flat">
            <a:solidFill>
              <a:srgbClr val="58937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505284" y="1725712"/>
            <a:ext cx="2399947" cy="47124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01459" y="3853855"/>
            <a:ext cx="3152458" cy="357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4400" dirty="0" err="1">
                <a:solidFill>
                  <a:srgbClr val="FEFEFE"/>
                </a:solidFill>
                <a:cs typeface="Arial Bold"/>
              </a:rPr>
              <a:t>إملءالفراغ</a:t>
            </a:r>
            <a:r>
              <a:rPr lang="en-US" sz="4400" dirty="0">
                <a:solidFill>
                  <a:srgbClr val="FEFEFE"/>
                </a:solidFill>
                <a:cs typeface="Arial Bold"/>
              </a:rPr>
              <a:t> </a:t>
            </a:r>
            <a:r>
              <a:rPr lang="en-US" sz="4400" dirty="0" err="1">
                <a:solidFill>
                  <a:srgbClr val="FEFEFE"/>
                </a:solidFill>
                <a:cs typeface="Arial Bold"/>
              </a:rPr>
              <a:t>بالمهنة</a:t>
            </a:r>
            <a:r>
              <a:rPr lang="en-US" sz="4400" dirty="0">
                <a:solidFill>
                  <a:srgbClr val="FEFEFE"/>
                </a:solidFill>
                <a:cs typeface="Arial Bold"/>
              </a:rPr>
              <a:t> </a:t>
            </a:r>
            <a:r>
              <a:rPr lang="en-US" sz="4400" dirty="0" err="1">
                <a:solidFill>
                  <a:srgbClr val="FEFEFE"/>
                </a:solidFill>
                <a:cs typeface="Arial Bold"/>
              </a:rPr>
              <a:t>التي</a:t>
            </a:r>
            <a:r>
              <a:rPr lang="en-US" sz="4400" dirty="0">
                <a:solidFill>
                  <a:srgbClr val="FEFEFE"/>
                </a:solidFill>
                <a:cs typeface="Arial Bold"/>
              </a:rPr>
              <a:t> </a:t>
            </a:r>
            <a:r>
              <a:rPr lang="en-US" sz="4400" dirty="0" err="1">
                <a:solidFill>
                  <a:srgbClr val="FEFEFE"/>
                </a:solidFill>
                <a:cs typeface="Arial Bold"/>
              </a:rPr>
              <a:t>تناسب</a:t>
            </a:r>
            <a:r>
              <a:rPr lang="en-US" sz="4400" dirty="0">
                <a:solidFill>
                  <a:srgbClr val="FEFEFE"/>
                </a:solidFill>
                <a:cs typeface="Arial Bold"/>
              </a:rPr>
              <a:t> </a:t>
            </a:r>
            <a:r>
              <a:rPr lang="en-US" sz="4400" dirty="0" err="1">
                <a:solidFill>
                  <a:srgbClr val="FEFEFE"/>
                </a:solidFill>
                <a:cs typeface="Arial Bold"/>
              </a:rPr>
              <a:t>الشكل</a:t>
            </a:r>
            <a:endParaRPr lang="en-US" sz="4400" dirty="0">
              <a:solidFill>
                <a:srgbClr val="FEFEFE"/>
              </a:solidFill>
              <a:cs typeface="Arial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788247" y="1168876"/>
            <a:ext cx="275431" cy="87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9"/>
              </a:lnSpc>
            </a:pPr>
            <a:r>
              <a:rPr lang="en-US" sz="5149">
                <a:solidFill>
                  <a:srgbClr val="000000"/>
                </a:solidFill>
                <a:latin typeface="Poppins Bold"/>
              </a:rPr>
              <a:t>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76949" y="3220460"/>
            <a:ext cx="373459" cy="87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9"/>
              </a:lnSpc>
            </a:pPr>
            <a:r>
              <a:rPr lang="en-US" sz="5149">
                <a:solidFill>
                  <a:srgbClr val="000000"/>
                </a:solidFill>
                <a:latin typeface="Poppins Bold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914851" y="4954354"/>
            <a:ext cx="395684" cy="87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9"/>
              </a:lnSpc>
            </a:pPr>
            <a:r>
              <a:rPr lang="en-US" sz="5149">
                <a:solidFill>
                  <a:srgbClr val="000000"/>
                </a:solidFill>
                <a:latin typeface="Poppins Bold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891303" y="6747461"/>
            <a:ext cx="442780" cy="87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9"/>
              </a:lnSpc>
            </a:pPr>
            <a:r>
              <a:rPr lang="en-US" sz="5149">
                <a:solidFill>
                  <a:srgbClr val="000000"/>
                </a:solidFill>
                <a:latin typeface="Poppins Bold"/>
              </a:rPr>
              <a:t>4</a:t>
            </a:r>
          </a:p>
        </p:txBody>
      </p:sp>
      <p:pic>
        <p:nvPicPr>
          <p:cNvPr id="37" name="btnInknoeActivityCp2">
            <a:extLst>
              <a:ext uri="{FF2B5EF4-FFF2-40B4-BE49-F238E27FC236}">
                <a16:creationId xmlns:a16="http://schemas.microsoft.com/office/drawing/2014/main" id="{2C38AE2C-4CF5-907A-B4C7-3E55292D8A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7" y="6995049"/>
            <a:ext cx="3333071" cy="8715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9825" b="16126"/>
          <a:stretch>
            <a:fillRect/>
          </a:stretch>
        </p:blipFill>
        <p:spPr>
          <a:xfrm>
            <a:off x="338207" y="664194"/>
            <a:ext cx="17611587" cy="78246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34521" y="1791252"/>
            <a:ext cx="14170979" cy="6690646"/>
            <a:chOff x="0" y="0"/>
            <a:chExt cx="3732274" cy="17621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32275" cy="1762145"/>
            </a:xfrm>
            <a:custGeom>
              <a:avLst/>
              <a:gdLst/>
              <a:ahLst/>
              <a:cxnLst/>
              <a:rect l="l" t="t" r="r" b="b"/>
              <a:pathLst>
                <a:path w="3732275" h="1762145">
                  <a:moveTo>
                    <a:pt x="27862" y="0"/>
                  </a:moveTo>
                  <a:lnTo>
                    <a:pt x="3704412" y="0"/>
                  </a:lnTo>
                  <a:cubicBezTo>
                    <a:pt x="3719800" y="0"/>
                    <a:pt x="3732275" y="12474"/>
                    <a:pt x="3732275" y="27862"/>
                  </a:cubicBezTo>
                  <a:lnTo>
                    <a:pt x="3732275" y="1734283"/>
                  </a:lnTo>
                  <a:cubicBezTo>
                    <a:pt x="3732275" y="1749671"/>
                    <a:pt x="3719800" y="1762145"/>
                    <a:pt x="3704412" y="1762145"/>
                  </a:cubicBezTo>
                  <a:lnTo>
                    <a:pt x="27862" y="1762145"/>
                  </a:lnTo>
                  <a:cubicBezTo>
                    <a:pt x="20473" y="1762145"/>
                    <a:pt x="13386" y="1759210"/>
                    <a:pt x="8161" y="1753985"/>
                  </a:cubicBezTo>
                  <a:cubicBezTo>
                    <a:pt x="2935" y="1748759"/>
                    <a:pt x="0" y="1741673"/>
                    <a:pt x="0" y="1734283"/>
                  </a:cubicBezTo>
                  <a:lnTo>
                    <a:pt x="0" y="27862"/>
                  </a:lnTo>
                  <a:cubicBezTo>
                    <a:pt x="0" y="12474"/>
                    <a:pt x="12474" y="0"/>
                    <a:pt x="27862" y="0"/>
                  </a:cubicBezTo>
                  <a:close/>
                </a:path>
              </a:pathLst>
            </a:custGeom>
            <a:solidFill>
              <a:srgbClr val="389B7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34520" y="4308615"/>
            <a:ext cx="13560659" cy="2258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5"/>
              </a:lnSpc>
            </a:pPr>
            <a:r>
              <a:rPr lang="en-US" sz="4898" dirty="0">
                <a:solidFill>
                  <a:srgbClr val="FEFEFE"/>
                </a:solidFill>
                <a:latin typeface="Arial"/>
              </a:rPr>
              <a:t>عملية تحويل ضوء الشمس إلى طاقة كيميائية تسمى </a:t>
            </a:r>
            <a:r>
              <a:rPr lang="ar-JO" sz="4898" dirty="0">
                <a:solidFill>
                  <a:srgbClr val="FEFEFE"/>
                </a:solidFill>
                <a:latin typeface="Arial"/>
              </a:rPr>
              <a:t>ــــــــــــ</a:t>
            </a:r>
            <a:r>
              <a:rPr lang="en-US" sz="4898" dirty="0">
                <a:solidFill>
                  <a:srgbClr val="FEFEFE"/>
                </a:solidFill>
                <a:latin typeface="Arial"/>
              </a:rPr>
              <a:t> وتحدث في الأنسجة النباتية الموجودة في أجزاء النبات المسؤولة عن البناء الغذائي والتي تحتوي على جسيمات يسمى </a:t>
            </a:r>
            <a:r>
              <a:rPr lang="ar-JO" sz="4898" dirty="0">
                <a:solidFill>
                  <a:srgbClr val="FEFEFE"/>
                </a:solidFill>
                <a:latin typeface="Arial"/>
              </a:rPr>
              <a:t>ـــــــــــ.</a:t>
            </a:r>
            <a:endParaRPr lang="en-US" sz="4898" dirty="0">
              <a:solidFill>
                <a:srgbClr val="FEFEFE"/>
              </a:solidFill>
              <a:latin typeface="Arial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291944">
            <a:off x="896985" y="7983165"/>
            <a:ext cx="1585804" cy="255026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24920" y="2222252"/>
            <a:ext cx="7756828" cy="1051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44"/>
              </a:lnSpc>
            </a:pPr>
            <a:r>
              <a:rPr lang="en-US" sz="5460" dirty="0">
                <a:solidFill>
                  <a:srgbClr val="FEFEFE"/>
                </a:solidFill>
                <a:cs typeface="Arial Bold"/>
              </a:rPr>
              <a:t>إملء الفراغات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556890" y="9119090"/>
            <a:ext cx="3182646" cy="624929"/>
          </a:xfrm>
          <a:prstGeom prst="rect">
            <a:avLst/>
          </a:prstGeom>
        </p:spPr>
      </p:pic>
      <p:pic>
        <p:nvPicPr>
          <p:cNvPr id="25" name="btnInknoeActivityCp2">
            <a:extLst>
              <a:ext uri="{FF2B5EF4-FFF2-40B4-BE49-F238E27FC236}">
                <a16:creationId xmlns:a16="http://schemas.microsoft.com/office/drawing/2014/main" id="{44D58B4F-95AE-9304-12B3-40DD05B646B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23" y="8368196"/>
            <a:ext cx="3333071" cy="8715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49693" y="-184846"/>
            <a:ext cx="10287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t="16053"/>
          <a:stretch>
            <a:fillRect/>
          </a:stretch>
        </p:blipFill>
        <p:spPr>
          <a:xfrm rot="5400000">
            <a:off x="1106082" y="256504"/>
            <a:ext cx="9443237" cy="102013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44464"/>
          <a:stretch>
            <a:fillRect/>
          </a:stretch>
        </p:blipFill>
        <p:spPr>
          <a:xfrm rot="5400000">
            <a:off x="9518524" y="1982826"/>
            <a:ext cx="9443237" cy="67487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882453" y="2221867"/>
            <a:ext cx="852309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4AAD"/>
                </a:solidFill>
                <a:cs typeface="Arial Bold"/>
              </a:rPr>
              <a:t>إملء الفراغات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12864" y="3872775"/>
            <a:ext cx="13560659" cy="3028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5"/>
              </a:lnSpc>
            </a:pP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إذا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قمنا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بتطبيق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قوة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على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جسم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في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اتجاه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معين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،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فإنه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سيحدث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تغير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ar-JO" sz="4898" dirty="0">
                <a:solidFill>
                  <a:srgbClr val="253943"/>
                </a:solidFill>
                <a:latin typeface="Arial Bold"/>
              </a:rPr>
              <a:t>في ـــــــــــــــــــ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الجسم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،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مما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يؤدي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إلى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حدوث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ar-JO" sz="4898" dirty="0">
                <a:solidFill>
                  <a:srgbClr val="253943"/>
                </a:solidFill>
                <a:latin typeface="Arial Bold"/>
              </a:rPr>
              <a:t>ـــــــــــ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وفقًا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لقانون</a:t>
            </a:r>
            <a:endParaRPr lang="en-US" sz="4898" dirty="0">
              <a:solidFill>
                <a:srgbClr val="253943"/>
              </a:solidFill>
              <a:latin typeface="Arial Bold"/>
            </a:endParaRPr>
          </a:p>
          <a:p>
            <a:pPr algn="ctr">
              <a:lnSpc>
                <a:spcPts val="6025"/>
              </a:lnSpc>
            </a:pP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نيوتن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الثاني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للحركة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،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يتناسب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حجم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التغير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في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السرعة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مع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القوة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المطبقة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ويعكس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اتجاهها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بواسطة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ar-JO" sz="4898" dirty="0">
                <a:solidFill>
                  <a:srgbClr val="253943"/>
                </a:solidFill>
                <a:latin typeface="Arial Bold"/>
              </a:rPr>
              <a:t>ـــــــــــــــــ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</a:t>
            </a:r>
            <a:r>
              <a:rPr lang="en-US" sz="4898" dirty="0" err="1">
                <a:solidFill>
                  <a:srgbClr val="253943"/>
                </a:solidFill>
                <a:latin typeface="Arial Bold"/>
              </a:rPr>
              <a:t>المعروف</a:t>
            </a:r>
            <a:r>
              <a:rPr lang="en-US" sz="4898" dirty="0">
                <a:solidFill>
                  <a:srgbClr val="253943"/>
                </a:solidFill>
                <a:latin typeface="Arial Bold"/>
              </a:rPr>
              <a:t> بـ </a:t>
            </a:r>
            <a:r>
              <a:rPr lang="ar-JO" sz="4898" dirty="0">
                <a:solidFill>
                  <a:srgbClr val="253943"/>
                </a:solidFill>
                <a:latin typeface="Arial Bold"/>
              </a:rPr>
              <a:t>ــــــــــــــــ</a:t>
            </a:r>
            <a:endParaRPr lang="en-US" sz="4898" dirty="0">
              <a:solidFill>
                <a:srgbClr val="253943"/>
              </a:solidFill>
              <a:latin typeface="Arial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942928" y="9453874"/>
            <a:ext cx="3182646" cy="624929"/>
          </a:xfrm>
          <a:prstGeom prst="rect">
            <a:avLst/>
          </a:prstGeom>
        </p:spPr>
      </p:pic>
      <p:pic>
        <p:nvPicPr>
          <p:cNvPr id="24" name="btnInknoeActivityCp2">
            <a:extLst>
              <a:ext uri="{FF2B5EF4-FFF2-40B4-BE49-F238E27FC236}">
                <a16:creationId xmlns:a16="http://schemas.microsoft.com/office/drawing/2014/main" id="{453BD430-D283-BA85-7FF5-7E46EF2C3E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65" y="8108195"/>
            <a:ext cx="3333071" cy="8715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16053"/>
          <a:stretch>
            <a:fillRect/>
          </a:stretch>
        </p:blipFill>
        <p:spPr>
          <a:xfrm rot="5400000">
            <a:off x="1106082" y="256504"/>
            <a:ext cx="9443237" cy="102013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44464"/>
          <a:stretch>
            <a:fillRect/>
          </a:stretch>
        </p:blipFill>
        <p:spPr>
          <a:xfrm rot="5400000">
            <a:off x="9518524" y="1982826"/>
            <a:ext cx="9443237" cy="674871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05001" y="2781300"/>
            <a:ext cx="14209768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ar-JO" sz="4400" b="0" i="0" dirty="0">
                <a:solidFill>
                  <a:srgbClr val="374151"/>
                </a:solidFill>
                <a:effectLst/>
                <a:latin typeface="Söhne"/>
              </a:rPr>
              <a:t>يُرجى استكمال الجملة بالكلمة المناسبة من حروف الجر المعطاة في كل فراغ تأكد من استخدام الحرف المناسب وفقًا للسياق. حظًا موفقًا!</a:t>
            </a:r>
            <a:endParaRPr lang="en-US" sz="4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ar-JO" sz="4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ar-JO" sz="4400" b="0" i="0" dirty="0">
                <a:solidFill>
                  <a:srgbClr val="374151"/>
                </a:solidFill>
                <a:effectLst/>
                <a:latin typeface="Söhne"/>
              </a:rPr>
              <a:t>أنا ذاهب __________ المكتبة لأستعير كتابًا.</a:t>
            </a:r>
          </a:p>
          <a:p>
            <a:pPr algn="l">
              <a:buFont typeface="+mj-lt"/>
              <a:buAutoNum type="arabicPeriod"/>
            </a:pPr>
            <a:r>
              <a:rPr lang="ar-JO" sz="4400" b="0" i="0" dirty="0">
                <a:solidFill>
                  <a:srgbClr val="374151"/>
                </a:solidFill>
                <a:effectLst/>
                <a:latin typeface="Söhne"/>
              </a:rPr>
              <a:t>يعيش صديقي __________ المدينة.</a:t>
            </a:r>
          </a:p>
          <a:p>
            <a:pPr algn="l">
              <a:buFont typeface="+mj-lt"/>
              <a:buAutoNum type="arabicPeriod"/>
            </a:pPr>
            <a:r>
              <a:rPr lang="ar-JO" sz="4400" b="0" i="0" dirty="0">
                <a:solidFill>
                  <a:srgbClr val="374151"/>
                </a:solidFill>
                <a:effectLst/>
                <a:latin typeface="Söhne"/>
              </a:rPr>
              <a:t>توجد صورة جميلة __________ الحائط.</a:t>
            </a:r>
          </a:p>
          <a:p>
            <a:pPr algn="l">
              <a:buFont typeface="+mj-lt"/>
              <a:buAutoNum type="arabicPeriod"/>
            </a:pPr>
            <a:r>
              <a:rPr lang="ar-JO" sz="4400" b="0" i="0" dirty="0">
                <a:solidFill>
                  <a:srgbClr val="374151"/>
                </a:solidFill>
                <a:effectLst/>
                <a:latin typeface="Söhne"/>
              </a:rPr>
              <a:t>الكتاب يقع __________ المكتب.</a:t>
            </a:r>
          </a:p>
          <a:p>
            <a:pPr algn="l">
              <a:buFont typeface="+mj-lt"/>
              <a:buAutoNum type="arabicPeriod"/>
            </a:pPr>
            <a:r>
              <a:rPr lang="ar-JO" sz="4400" b="0" i="0" dirty="0">
                <a:solidFill>
                  <a:srgbClr val="374151"/>
                </a:solidFill>
                <a:effectLst/>
                <a:latin typeface="Söhne"/>
              </a:rPr>
              <a:t>أحب أن ألعب __________ الأصدقاء في الحديقة.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5975" y="386597"/>
            <a:ext cx="2618051" cy="514068"/>
          </a:xfrm>
          <a:prstGeom prst="rect">
            <a:avLst/>
          </a:prstGeom>
        </p:spPr>
      </p:pic>
      <p:pic>
        <p:nvPicPr>
          <p:cNvPr id="28" name="btnInknoeActivityCp2">
            <a:extLst>
              <a:ext uri="{FF2B5EF4-FFF2-40B4-BE49-F238E27FC236}">
                <a16:creationId xmlns:a16="http://schemas.microsoft.com/office/drawing/2014/main" id="{AC37B18D-F7F3-6153-36E7-B671F22C099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447144"/>
            <a:ext cx="4079897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983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FillinBlanks&quot;,&quot;ActivityType&quot;:7,&quot;Width&quot;:0.0,&quot;Height&quot;:0.0,&quot;Graphics&quot;:null,&quot;ActivityBase&quot;:{&quot;$type&quot;:&quot;ClassPoint2.Core.DTO.Activities.FillinBlanksActivity, ClassPoint2.Core&quot;,&quot;fbNumOfBlanks&quot;:3,&quot;fbCorrectAnswers&quot;:{&quot;$type&quot;:&quot;System.Collections.Generic.List`1[[System.String, mscorlib]], mscorlib&quot;,&quot;$values&quot;:[]},&quot;isNamesHidden&quot;:false,&quot;activityId&quot;:null,&quot;activityType&quot;:&quot;Fill in the Blanks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FillinBlanks&quot;,&quot;ActivityType&quot;:7,&quot;Width&quot;:0.0,&quot;Height&quot;:0.0,&quot;Graphics&quot;:null,&quot;ActivityBase&quot;:{&quot;$type&quot;:&quot;ClassPoint2.Core.DTO.Activities.FillinBlanksActivity, ClassPoint2.Core&quot;,&quot;fbNumOfBlanks&quot;:3,&quot;fbCorrectAnswers&quot;:{&quot;$type&quot;:&quot;System.Collections.Generic.List`1[[System.String, mscorlib]], mscorlib&quot;,&quot;$values&quot;:[]},&quot;isNamesHidden&quot;:false,&quot;activityId&quot;:null,&quot;activityType&quot;:&quot;Fill in the Blanks&quot;,&quot;countdown&quot;:0,&quot;StartWithSlide&quot;:false,&quot;CanMinimize&quot;:fals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FillinBlanks&quot;,&quot;ActivityType&quot;:7,&quot;Width&quot;:0.0,&quot;Height&quot;:0.0,&quot;Graphics&quot;:null,&quot;ActivityBase&quot;:{&quot;$type&quot;:&quot;ClassPoint2.Core.DTO.Activities.FillinBlanksActivity, ClassPoint2.Core&quot;,&quot;fbNumOfBlanks&quot;:3,&quot;fbCorrectAnswers&quot;:{&quot;$type&quot;:&quot;System.Collections.Generic.List`1[[System.String, mscorlib]], mscorlib&quot;,&quot;$values&quot;:[]},&quot;isNamesHidden&quot;:false,&quot;activityId&quot;:null,&quot;activityType&quot;:&quot;Fill in the Blanks&quot;,&quot;countdown&quot;:0,&quot;StartWithSlide&quot;:false,&quot;CanMinimize&quot;:false,&quot;CanCountDown&quot;:false},&quot;IsLocked&quot;:false,&quot;IsMappedFromCp1&quot;:false,&quot;IsQuiz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FillinBlanks&quot;,&quot;ActivityType&quot;:7,&quot;Width&quot;:0.0,&quot;Height&quot;:0.0,&quot;Graphics&quot;:null,&quot;ActivityBase&quot;:{&quot;$type&quot;:&quot;ClassPoint2.Core.DTO.Activities.FillinBlanksActivity, ClassPoint2.Core&quot;,&quot;fbNumOfBlanks&quot;:1,&quot;fbCorrectAnswers&quot;:{&quot;$type&quot;:&quot;System.Collections.Generic.List`1[[System.String, mscorlib]], mscorlib&quot;,&quot;$values&quot;:[]},&quot;isNamesHidden&quot;:false,&quot;activityId&quot;:null,&quot;activityType&quot;:&quot;Fill in the Blanks&quot;,&quot;countdown&quot;:0,&quot;StartWithSlide&quot;:false,&quot;CanMinimize&quot;:false,&quot;CanCountDown&quot;:false},&quot;IsLocked&quot;:false,&quot;IsMappedFromCp1&quot;:false,&quot;IsQuiz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FillinBlanks&quot;,&quot;ActivityType&quot;:7,&quot;Width&quot;:0.0,&quot;Height&quot;:0.0,&quot;Graphics&quot;:null,&quot;ActivityBase&quot;:{&quot;$type&quot;:&quot;ClassPoint2.Core.DTO.Activities.FillinBlanksActivity, ClassPoint2.Core&quot;,&quot;fbNumOfBlanks&quot;:3,&quot;fbCorrectAnswers&quot;:{&quot;$type&quot;:&quot;System.Collections.Generic.List`1[[System.String, mscorlib]], mscorlib&quot;,&quot;$values&quot;:[]},&quot;isNamesHidden&quot;:false,&quot;activityId&quot;:null,&quot;activityType&quot;:&quot;Fill in the Blanks&quot;,&quot;countdown&quot;:0,&quot;StartWithSlide&quot;:false,&quot;CanMinimize&quot;:false,&quot;CanCountDown&quot;:false},&quot;IsLocked&quot;:false,&quot;IsMappedFromCp1&quot;:false,&quot;IsQuiz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FillinBlanks&quot;,&quot;ActivityType&quot;:7,&quot;Width&quot;:0.0,&quot;Height&quot;:0.0,&quot;Graphics&quot;:null,&quot;ActivityBase&quot;:{&quot;$type&quot;:&quot;ClassPoint2.Core.DTO.Activities.FillinBlanksActivity, ClassPoint2.Core&quot;,&quot;fbNumOfBlanks&quot;:2,&quot;fbCorrectAnswers&quot;:{&quot;$type&quot;:&quot;System.Collections.Generic.List`1[[System.String, mscorlib]], mscorlib&quot;,&quot;$values&quot;:[&quot;[\&quot;التمثيل الضوئي\&quot;]&quot;,&quot;[\&quot;الكلوروفيل\&quot;,\&quot;كلوروفيل\&quot;]&quot;]},&quot;isNamesHidden&quot;:false,&quot;activityId&quot;:null,&quot;activityType&quot;:&quot;Fill in the Blanks&quot;,&quot;countdown&quot;:0,&quot;StartWithSlide&quot;:false,&quot;CanMinimize&quot;:false,&quot;CanCountDown&quot;:false},&quot;IsLocked&quot;:false,&quot;IsMappedFromCp1&quot;:false,&quot;IsQuiz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FillinBlanks&quot;,&quot;ActivityType&quot;:7,&quot;Width&quot;:0.0,&quot;Height&quot;:0.0,&quot;Graphics&quot;:null,&quot;ActivityBase&quot;:{&quot;$type&quot;:&quot;ClassPoint2.Core.DTO.Activities.FillinBlanksActivity, ClassPoint2.Core&quot;,&quot;fbNumOfBlanks&quot;:3,&quot;fbCorrectAnswers&quot;:{&quot;$type&quot;:&quot;System.Collections.Generic.List`1[[System.String, mscorlib]], mscorlib&quot;,&quot;$values&quot;:[]},&quot;isNamesHidden&quot;:false,&quot;activityId&quot;:null,&quot;activityType&quot;:&quot;Fill in the Blanks&quot;,&quot;countdown&quot;:0,&quot;StartWithSlide&quot;:false,&quot;CanMinimize&quot;:false,&quot;CanCountDown&quot;:false},&quot;IsLocked&quot;:false,&quot;IsMappedFromCp1&quot;:false,&quot;IsQuizMode&quot;:fals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fb20230516095123645ZXXY&quot;,&quot;Name&quot;:&quot;FillinBlanks&quot;,&quot;ActivityType&quot;:7,&quot;Width&quot;:0.0,&quot;Height&quot;:0.0,&quot;Graphics&quot;:null,&quot;ActivityBase&quot;:{&quot;$type&quot;:&quot;ClassPoint2.Core.DTO.Activities.FillinBlanksActivity, ClassPoint2.Core&quot;,&quot;fbNumOfBlanks&quot;:5,&quot;fbCorrectAnswers&quot;:{&quot;$type&quot;:&quot;System.Collections.Generic.List`1[[System.String, mscorlib]], mscorlib&quot;,&quot;$values&quot;:[]},&quot;isNamesHidden&quot;:false,&quot;activityId&quot;:null,&quot;activityType&quot;:&quot;Fill in the Blanks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224</Words>
  <Application>Microsoft Office PowerPoint</Application>
  <PresentationFormat>Custom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Poppins Bold</vt:lpstr>
      <vt:lpstr>Söhne</vt:lpstr>
      <vt:lpstr>Arial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قوة أسئلة ملء الفراغات داخل البوربوينت</dc:title>
  <cp:lastModifiedBy>Hebah Alsarhan</cp:lastModifiedBy>
  <cp:revision>3</cp:revision>
  <dcterms:created xsi:type="dcterms:W3CDTF">2006-08-16T00:00:00Z</dcterms:created>
  <dcterms:modified xsi:type="dcterms:W3CDTF">2023-05-16T10:00:52Z</dcterms:modified>
  <dc:identifier>DAFitH7PYZI</dc:identifier>
</cp:coreProperties>
</file>