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4" r:id="rId8"/>
  </p:sldIdLst>
  <p:sldSz cx="18288000" cy="10287000"/>
  <p:notesSz cx="6858000" cy="9144000"/>
  <p:embeddedFontLst>
    <p:embeddedFont>
      <p:font typeface="Aileron Ultra-Bold" pitchFamily="2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Classic" pitchFamily="2" charset="77"/>
      <p:regular r:id="rId15"/>
    </p:embeddedFont>
    <p:embeddedFont>
      <p:font typeface="Poppins" pitchFamily="2" charset="77"/>
      <p:regular r:id="rId16"/>
      <p:bold r:id="rId17"/>
    </p:embeddedFont>
    <p:embeddedFont>
      <p:font typeface="Poppins Medium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4" autoAdjust="0"/>
    <p:restoredTop sz="94650" autoAdjust="0"/>
  </p:normalViewPr>
  <p:slideViewPr>
    <p:cSldViewPr>
      <p:cViewPr>
        <p:scale>
          <a:sx n="60" d="100"/>
          <a:sy n="60" d="100"/>
        </p:scale>
        <p:origin x="872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classpoint" TargetMode="External"/><Relationship Id="rId13" Type="http://schemas.openxmlformats.org/officeDocument/2006/relationships/image" Target="../media/image14.tif"/><Relationship Id="rId18" Type="http://schemas.openxmlformats.org/officeDocument/2006/relationships/hyperlink" Target="https://www.instagram.com/classpoint.io/" TargetMode="External"/><Relationship Id="rId3" Type="http://schemas.openxmlformats.org/officeDocument/2006/relationships/hyperlink" Target="https://www.facebook.com/classpoint.io" TargetMode="External"/><Relationship Id="rId7" Type="http://schemas.openxmlformats.org/officeDocument/2006/relationships/hyperlink" Target="https://www.tiktok.com/@classpoint.io" TargetMode="External"/><Relationship Id="rId12" Type="http://schemas.openxmlformats.org/officeDocument/2006/relationships/image" Target="../media/image13.tif"/><Relationship Id="rId17" Type="http://schemas.openxmlformats.org/officeDocument/2006/relationships/image" Target="../media/image18.tif"/><Relationship Id="rId2" Type="http://schemas.openxmlformats.org/officeDocument/2006/relationships/image" Target="../media/image11.png"/><Relationship Id="rId16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ph/InknoeClassPoint/" TargetMode="External"/><Relationship Id="rId11" Type="http://schemas.openxmlformats.org/officeDocument/2006/relationships/image" Target="../media/image12.tif"/><Relationship Id="rId5" Type="http://schemas.openxmlformats.org/officeDocument/2006/relationships/hyperlink" Target="https://www.youtube.com/c/ClassPoint" TargetMode="External"/><Relationship Id="rId15" Type="http://schemas.openxmlformats.org/officeDocument/2006/relationships/image" Target="../media/image16.tif"/><Relationship Id="rId10" Type="http://schemas.openxmlformats.org/officeDocument/2006/relationships/hyperlink" Target="https://www.linkedin.com/company/inknoe/?originalSubdomain=sg" TargetMode="External"/><Relationship Id="rId19" Type="http://schemas.openxmlformats.org/officeDocument/2006/relationships/image" Target="../media/image19.tif"/><Relationship Id="rId4" Type="http://schemas.openxmlformats.org/officeDocument/2006/relationships/hyperlink" Target="https://twitter.com/ClassPointIo" TargetMode="External"/><Relationship Id="rId9" Type="http://schemas.openxmlformats.org/officeDocument/2006/relationships/hyperlink" Target="mailto:support@inknoe.com" TargetMode="External"/><Relationship Id="rId14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1F576FD0-FA43-3445-9DA0-82F9C85614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8187732"/>
                  </p:ext>
                </p:extLst>
              </p:nvPr>
            </p:nvGraphicFramePr>
            <p:xfrm>
              <a:off x="3716818" y="4370104"/>
              <a:ext cx="2296885" cy="1291998"/>
            </p:xfrm>
            <a:graphic>
              <a:graphicData uri="http://schemas.microsoft.com/office/powerpoint/2016/slidezoom">
                <pslz:sldZm>
                  <pslz:sldZmObj sldId="257" cId="0">
                    <pslz:zmPr id="{E83F43DA-5744-2F41-8B63-A5479DF4A2D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6885" cy="1291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F576FD0-FA43-3445-9DA0-82F9C85614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6818" y="4370104"/>
                <a:ext cx="2296885" cy="1291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BDAE0CF0-F2AA-0E46-AC33-D040B75DF5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1377124"/>
                  </p:ext>
                </p:extLst>
              </p:nvPr>
            </p:nvGraphicFramePr>
            <p:xfrm>
              <a:off x="6592679" y="4370104"/>
              <a:ext cx="2296885" cy="1291998"/>
            </p:xfrm>
            <a:graphic>
              <a:graphicData uri="http://schemas.microsoft.com/office/powerpoint/2016/slidezoom">
                <pslz:sldZm>
                  <pslz:sldZmObj sldId="258" cId="0">
                    <pslz:zmPr id="{61E946C3-85EF-F147-A019-0D0A0080C890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6885" cy="1291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DAE0CF0-F2AA-0E46-AC33-D040B75DF5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2679" y="4370104"/>
                <a:ext cx="2296885" cy="1291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25C1B4C4-893C-C446-A2F5-4B8DB4405C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531802"/>
                  </p:ext>
                </p:extLst>
              </p:nvPr>
            </p:nvGraphicFramePr>
            <p:xfrm>
              <a:off x="9468540" y="4370104"/>
              <a:ext cx="2296885" cy="1291998"/>
            </p:xfrm>
            <a:graphic>
              <a:graphicData uri="http://schemas.microsoft.com/office/powerpoint/2016/slidezoom">
                <pslz:sldZm>
                  <pslz:sldZmObj sldId="259" cId="0">
                    <pslz:zmPr id="{3FA62D39-884E-934E-92AE-6A58B0C1DE1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6885" cy="1291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C1B4C4-893C-C446-A2F5-4B8DB4405C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8540" y="4370104"/>
                <a:ext cx="2296885" cy="1291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4F05D61E-F7FC-2A42-B7FC-AF181E6830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3924679"/>
                  </p:ext>
                </p:extLst>
              </p:nvPr>
            </p:nvGraphicFramePr>
            <p:xfrm>
              <a:off x="12344400" y="4326901"/>
              <a:ext cx="2296885" cy="1291998"/>
            </p:xfrm>
            <a:graphic>
              <a:graphicData uri="http://schemas.microsoft.com/office/powerpoint/2016/slidezoom">
                <pslz:sldZm>
                  <pslz:sldZmObj sldId="260" cId="0">
                    <pslz:zmPr id="{19417B31-1B7B-B449-A28D-BB86735EE9B9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6885" cy="12919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F05D61E-F7FC-2A42-B7FC-AF181E6830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44400" y="4326901"/>
                <a:ext cx="2296885" cy="12919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3" name="Picture 12" descr="A white letters on a blue background&#10;&#10;Description automatically generated">
            <a:extLst>
              <a:ext uri="{FF2B5EF4-FFF2-40B4-BE49-F238E27FC236}">
                <a16:creationId xmlns:a16="http://schemas.microsoft.com/office/drawing/2014/main" id="{FB926085-A619-FF43-86AD-666F0F931C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0"/>
          <a:stretch/>
        </p:blipFill>
        <p:spPr>
          <a:xfrm>
            <a:off x="1981200" y="2400300"/>
            <a:ext cx="14051064" cy="2743200"/>
          </a:xfrm>
          <a:prstGeom prst="rect">
            <a:avLst/>
          </a:prstGeom>
        </p:spPr>
      </p:pic>
      <p:pic>
        <p:nvPicPr>
          <p:cNvPr id="16" name="Picture 15" descr="A white letters on a blue background&#10;&#10;Description automatically generated">
            <a:extLst>
              <a:ext uri="{FF2B5EF4-FFF2-40B4-BE49-F238E27FC236}">
                <a16:creationId xmlns:a16="http://schemas.microsoft.com/office/drawing/2014/main" id="{074F5C26-95CF-7642-A8EA-D1B653A61CC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9" b="1001"/>
          <a:stretch/>
        </p:blipFill>
        <p:spPr>
          <a:xfrm>
            <a:off x="1981200" y="5143500"/>
            <a:ext cx="14051064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1F576FD0-FA43-3445-9DA0-82F9C85614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11602"/>
                  </p:ext>
                </p:extLst>
              </p:nvPr>
            </p:nvGraphicFramePr>
            <p:xfrm>
              <a:off x="723686" y="4169229"/>
              <a:ext cx="4064000" cy="2286000"/>
            </p:xfrm>
            <a:graphic>
              <a:graphicData uri="http://schemas.microsoft.com/office/powerpoint/2016/slidezoom">
                <pslz:sldZm>
                  <pslz:sldZmObj sldId="257" cId="0">
                    <pslz:zmPr id="{E83F43DA-5744-2F41-8B63-A5479DF4A2D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64000" cy="228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F576FD0-FA43-3445-9DA0-82F9C85614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686" y="4169229"/>
                <a:ext cx="4064000" cy="228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BDAE0CF0-F2AA-0E46-AC33-D040B75DF5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0357730"/>
                  </p:ext>
                </p:extLst>
              </p:nvPr>
            </p:nvGraphicFramePr>
            <p:xfrm>
              <a:off x="5003800" y="4169229"/>
              <a:ext cx="4064000" cy="2286000"/>
            </p:xfrm>
            <a:graphic>
              <a:graphicData uri="http://schemas.microsoft.com/office/powerpoint/2016/slidezoom">
                <pslz:sldZm>
                  <pslz:sldZmObj sldId="258" cId="0">
                    <pslz:zmPr id="{61E946C3-85EF-F147-A019-0D0A0080C89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64000" cy="228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DAE0CF0-F2AA-0E46-AC33-D040B75DF5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3800" y="4169229"/>
                <a:ext cx="4064000" cy="228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25C1B4C4-893C-C446-A2F5-4B8DB4405C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050806"/>
                  </p:ext>
                </p:extLst>
              </p:nvPr>
            </p:nvGraphicFramePr>
            <p:xfrm>
              <a:off x="9207286" y="4147457"/>
              <a:ext cx="4064000" cy="2286000"/>
            </p:xfrm>
            <a:graphic>
              <a:graphicData uri="http://schemas.microsoft.com/office/powerpoint/2016/slidezoom">
                <pslz:sldZm>
                  <pslz:sldZmObj sldId="259" cId="0">
                    <pslz:zmPr id="{3FA62D39-884E-934E-92AE-6A58B0C1DE1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64000" cy="228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Slide Zoom 2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5C1B4C4-893C-C446-A2F5-4B8DB4405C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7286" y="4147457"/>
                <a:ext cx="4064000" cy="228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4F05D61E-F7FC-2A42-B7FC-AF181E6830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5403873"/>
                  </p:ext>
                </p:extLst>
              </p:nvPr>
            </p:nvGraphicFramePr>
            <p:xfrm>
              <a:off x="13487400" y="4147457"/>
              <a:ext cx="4064000" cy="2286000"/>
            </p:xfrm>
            <a:graphic>
              <a:graphicData uri="http://schemas.microsoft.com/office/powerpoint/2016/slidezoom">
                <pslz:sldZm>
                  <pslz:sldZmObj sldId="260" cId="0">
                    <pslz:zmPr id="{19417B31-1B7B-B449-A28D-BB86735EE9B9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64000" cy="228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F05D61E-F7FC-2A42-B7FC-AF181E6830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87400" y="4147457"/>
                <a:ext cx="4064000" cy="228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3" name="Picture 12" descr="A white letters on a blue background&#10;&#10;Description automatically generated">
            <a:extLst>
              <a:ext uri="{FF2B5EF4-FFF2-40B4-BE49-F238E27FC236}">
                <a16:creationId xmlns:a16="http://schemas.microsoft.com/office/drawing/2014/main" id="{FB926085-A619-FF43-86AD-666F0F931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0"/>
          <a:stretch/>
        </p:blipFill>
        <p:spPr>
          <a:xfrm>
            <a:off x="2042268" y="982436"/>
            <a:ext cx="14051064" cy="2743200"/>
          </a:xfrm>
          <a:prstGeom prst="rect">
            <a:avLst/>
          </a:prstGeom>
        </p:spPr>
      </p:pic>
      <p:pic>
        <p:nvPicPr>
          <p:cNvPr id="16" name="Picture 15" descr="A white letters on a blue background&#10;&#10;Description automatically generated">
            <a:extLst>
              <a:ext uri="{FF2B5EF4-FFF2-40B4-BE49-F238E27FC236}">
                <a16:creationId xmlns:a16="http://schemas.microsoft.com/office/drawing/2014/main" id="{074F5C26-95CF-7642-A8EA-D1B653A61C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9" b="1001"/>
          <a:stretch/>
        </p:blipFill>
        <p:spPr>
          <a:xfrm>
            <a:off x="2042268" y="7277100"/>
            <a:ext cx="140510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5125" y="-225981"/>
            <a:ext cx="4740048" cy="1709732"/>
            <a:chOff x="0" y="0"/>
            <a:chExt cx="1913890" cy="69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690339"/>
            </a:xfrm>
            <a:custGeom>
              <a:avLst/>
              <a:gdLst/>
              <a:ahLst/>
              <a:cxnLst/>
              <a:rect l="l" t="t" r="r" b="b"/>
              <a:pathLst>
                <a:path w="1913890" h="690339">
                  <a:moveTo>
                    <a:pt x="1789430" y="690339"/>
                  </a:moveTo>
                  <a:lnTo>
                    <a:pt x="124460" y="690339"/>
                  </a:lnTo>
                  <a:cubicBezTo>
                    <a:pt x="55880" y="690339"/>
                    <a:pt x="0" y="634459"/>
                    <a:pt x="0" y="565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65879"/>
                  </a:lnTo>
                  <a:cubicBezTo>
                    <a:pt x="1913890" y="634459"/>
                    <a:pt x="1858010" y="690339"/>
                    <a:pt x="1789430" y="690339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grpSp>
        <p:nvGrpSpPr>
          <p:cNvPr id="4" name="Group 4"/>
          <p:cNvGrpSpPr/>
          <p:nvPr/>
        </p:nvGrpSpPr>
        <p:grpSpPr>
          <a:xfrm rot="-5397427">
            <a:off x="227583" y="796404"/>
            <a:ext cx="6205207" cy="9271246"/>
            <a:chOff x="0" y="0"/>
            <a:chExt cx="2354580" cy="3517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517995"/>
            </a:xfrm>
            <a:custGeom>
              <a:avLst/>
              <a:gdLst/>
              <a:ahLst/>
              <a:cxnLst/>
              <a:rect l="l" t="t" r="r" b="b"/>
              <a:pathLst>
                <a:path w="2353310" h="3517995">
                  <a:moveTo>
                    <a:pt x="784860" y="3450685"/>
                  </a:moveTo>
                  <a:cubicBezTo>
                    <a:pt x="905510" y="3491325"/>
                    <a:pt x="1042670" y="3517995"/>
                    <a:pt x="1177290" y="3517995"/>
                  </a:cubicBezTo>
                  <a:cubicBezTo>
                    <a:pt x="1311910" y="3517995"/>
                    <a:pt x="1441450" y="3495135"/>
                    <a:pt x="1560830" y="3454495"/>
                  </a:cubicBezTo>
                  <a:cubicBezTo>
                    <a:pt x="1563370" y="3453225"/>
                    <a:pt x="1565910" y="3453225"/>
                    <a:pt x="1568450" y="3451956"/>
                  </a:cubicBezTo>
                  <a:cubicBezTo>
                    <a:pt x="2016760" y="3289395"/>
                    <a:pt x="2346960" y="2860135"/>
                    <a:pt x="2353310" y="235648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4719"/>
                  </a:lnTo>
                  <a:cubicBezTo>
                    <a:pt x="6350" y="2862675"/>
                    <a:pt x="331470" y="3291935"/>
                    <a:pt x="784860" y="3450685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7020" y="270789"/>
            <a:ext cx="3696709" cy="45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1"/>
              </a:lnSpc>
            </a:pPr>
            <a:r>
              <a:rPr lang="en-US" sz="2708">
                <a:solidFill>
                  <a:srgbClr val="6E7EFC"/>
                </a:solidFill>
                <a:latin typeface="Aileron Ultra-Bold"/>
              </a:rPr>
              <a:t>SWOT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020" y="773956"/>
            <a:ext cx="2593331" cy="35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8"/>
              </a:lnSpc>
            </a:pPr>
            <a:r>
              <a:rPr lang="en-US" sz="2106">
                <a:solidFill>
                  <a:srgbClr val="6E7EFC"/>
                </a:solidFill>
                <a:latin typeface="Montserrat Classic"/>
              </a:rPr>
              <a:t>Identification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518492" y="3138477"/>
            <a:ext cx="4587101" cy="458710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240142" y="3403082"/>
            <a:ext cx="3143800" cy="3643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52"/>
              </a:lnSpc>
            </a:pPr>
            <a:r>
              <a:rPr lang="en-US" sz="21251">
                <a:solidFill>
                  <a:srgbClr val="FFFCFC"/>
                </a:solidFill>
                <a:latin typeface="Aileron Ultra-Bold"/>
              </a:rPr>
              <a:t>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7821" y="5534545"/>
            <a:ext cx="5998711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Strength Points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9996" y="6544300"/>
            <a:ext cx="7879492" cy="251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Best Prices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Innovative Mindset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Recently Built Platform &amp; Website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Strong Brand Image &amp; Equity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Good Quality of After Sales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Very Relate to Society 5.0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87821" y="2706278"/>
            <a:ext cx="8142370" cy="166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CFC"/>
                </a:solidFill>
                <a:latin typeface="Montserrat Classic"/>
              </a:rPr>
              <a:t>You can fill the strengths factor with internal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CFC"/>
                </a:solidFill>
                <a:latin typeface="Montserrat Classic"/>
              </a:rPr>
              <a:t>and positive attributes of your company.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CFC"/>
                </a:solidFill>
                <a:latin typeface="Montserrat Classic"/>
              </a:rPr>
              <a:t>These are things that are within your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FFFCFC"/>
                </a:solidFill>
                <a:latin typeface="Montserrat Classic"/>
              </a:rPr>
              <a:t>company control.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87821" y="1759298"/>
            <a:ext cx="6470327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 dirty="0">
                <a:solidFill>
                  <a:srgbClr val="FFFCFC"/>
                </a:solidFill>
                <a:latin typeface="Aileron Ultra-Bold"/>
              </a:rPr>
              <a:t>Strength Overview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1980977"/>
            <a:ext cx="319321" cy="31932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0" y="5756224"/>
            <a:ext cx="319321" cy="31932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5125" y="-225981"/>
            <a:ext cx="4740048" cy="1709732"/>
            <a:chOff x="0" y="0"/>
            <a:chExt cx="1913890" cy="69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690339"/>
            </a:xfrm>
            <a:custGeom>
              <a:avLst/>
              <a:gdLst/>
              <a:ahLst/>
              <a:cxnLst/>
              <a:rect l="l" t="t" r="r" b="b"/>
              <a:pathLst>
                <a:path w="1913890" h="690339">
                  <a:moveTo>
                    <a:pt x="1789430" y="690339"/>
                  </a:moveTo>
                  <a:lnTo>
                    <a:pt x="124460" y="690339"/>
                  </a:lnTo>
                  <a:cubicBezTo>
                    <a:pt x="55880" y="690339"/>
                    <a:pt x="0" y="634459"/>
                    <a:pt x="0" y="565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65879"/>
                  </a:lnTo>
                  <a:cubicBezTo>
                    <a:pt x="1913890" y="634459"/>
                    <a:pt x="1858010" y="690339"/>
                    <a:pt x="1789430" y="690339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2572">
            <a:off x="12033528" y="796404"/>
            <a:ext cx="6205207" cy="9271246"/>
            <a:chOff x="0" y="0"/>
            <a:chExt cx="2354580" cy="3517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517995"/>
            </a:xfrm>
            <a:custGeom>
              <a:avLst/>
              <a:gdLst/>
              <a:ahLst/>
              <a:cxnLst/>
              <a:rect l="l" t="t" r="r" b="b"/>
              <a:pathLst>
                <a:path w="2353310" h="3517995">
                  <a:moveTo>
                    <a:pt x="784860" y="3450685"/>
                  </a:moveTo>
                  <a:cubicBezTo>
                    <a:pt x="905510" y="3491325"/>
                    <a:pt x="1042670" y="3517995"/>
                    <a:pt x="1177290" y="3517995"/>
                  </a:cubicBezTo>
                  <a:cubicBezTo>
                    <a:pt x="1311910" y="3517995"/>
                    <a:pt x="1441450" y="3495135"/>
                    <a:pt x="1560830" y="3454495"/>
                  </a:cubicBezTo>
                  <a:cubicBezTo>
                    <a:pt x="1563370" y="3453225"/>
                    <a:pt x="1565910" y="3453225"/>
                    <a:pt x="1568450" y="3451956"/>
                  </a:cubicBezTo>
                  <a:cubicBezTo>
                    <a:pt x="2016760" y="3289395"/>
                    <a:pt x="2346960" y="2860135"/>
                    <a:pt x="2353310" y="235648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4719"/>
                  </a:lnTo>
                  <a:cubicBezTo>
                    <a:pt x="6350" y="2862675"/>
                    <a:pt x="331470" y="3291935"/>
                    <a:pt x="784860" y="3450685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7020" y="270789"/>
            <a:ext cx="3696709" cy="45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1"/>
              </a:lnSpc>
            </a:pPr>
            <a:r>
              <a:rPr lang="en-US" sz="2708">
                <a:solidFill>
                  <a:srgbClr val="6E7EFC"/>
                </a:solidFill>
                <a:latin typeface="Aileron Ultra-Bold"/>
              </a:rPr>
              <a:t>SWOT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020" y="773956"/>
            <a:ext cx="2593331" cy="35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8"/>
              </a:lnSpc>
            </a:pPr>
            <a:r>
              <a:rPr lang="en-US" sz="2106">
                <a:solidFill>
                  <a:srgbClr val="6E7EFC"/>
                </a:solidFill>
                <a:latin typeface="Montserrat Classic"/>
              </a:rPr>
              <a:t>Identification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1243307" y="3082556"/>
            <a:ext cx="4601094" cy="460109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967159" y="3354231"/>
            <a:ext cx="3153391" cy="365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42"/>
              </a:lnSpc>
            </a:pPr>
            <a:r>
              <a:rPr lang="en-US" sz="21316">
                <a:solidFill>
                  <a:srgbClr val="FFFCFC"/>
                </a:solidFill>
                <a:latin typeface="Aileron Ultra-Bold"/>
              </a:rPr>
              <a:t>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9671" y="5736897"/>
            <a:ext cx="5998711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Weaknesses Points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1846" y="6746652"/>
            <a:ext cx="7879492" cy="251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Best Prices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Innovative Mindset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Recently Built Platform &amp; Website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Strong Brand Image &amp; Equity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Good Quality of After Sales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Very Relate to Society 5.0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9671" y="2908630"/>
            <a:ext cx="8589723" cy="166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You can fill the negative factors that detract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from company strengths. These are things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that you might need to improve on to be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more competitive.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9671" y="1961650"/>
            <a:ext cx="6470327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Weaknesses Overview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85850" y="2183329"/>
            <a:ext cx="319321" cy="31932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85850" y="5958577"/>
            <a:ext cx="319321" cy="31932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5125" y="-225981"/>
            <a:ext cx="4740048" cy="1709732"/>
            <a:chOff x="0" y="0"/>
            <a:chExt cx="1913890" cy="69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690339"/>
            </a:xfrm>
            <a:custGeom>
              <a:avLst/>
              <a:gdLst/>
              <a:ahLst/>
              <a:cxnLst/>
              <a:rect l="l" t="t" r="r" b="b"/>
              <a:pathLst>
                <a:path w="1913890" h="690339">
                  <a:moveTo>
                    <a:pt x="1789430" y="690339"/>
                  </a:moveTo>
                  <a:lnTo>
                    <a:pt x="124460" y="690339"/>
                  </a:lnTo>
                  <a:cubicBezTo>
                    <a:pt x="55880" y="690339"/>
                    <a:pt x="0" y="634459"/>
                    <a:pt x="0" y="565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65879"/>
                  </a:lnTo>
                  <a:cubicBezTo>
                    <a:pt x="1913890" y="634459"/>
                    <a:pt x="1858010" y="690339"/>
                    <a:pt x="1789430" y="690339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797427">
            <a:off x="11426664" y="2158654"/>
            <a:ext cx="6205207" cy="9271246"/>
            <a:chOff x="0" y="0"/>
            <a:chExt cx="2354580" cy="3517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517995"/>
            </a:xfrm>
            <a:custGeom>
              <a:avLst/>
              <a:gdLst/>
              <a:ahLst/>
              <a:cxnLst/>
              <a:rect l="l" t="t" r="r" b="b"/>
              <a:pathLst>
                <a:path w="2353310" h="3517995">
                  <a:moveTo>
                    <a:pt x="784860" y="3450685"/>
                  </a:moveTo>
                  <a:cubicBezTo>
                    <a:pt x="905510" y="3491325"/>
                    <a:pt x="1042670" y="3517995"/>
                    <a:pt x="1177290" y="3517995"/>
                  </a:cubicBezTo>
                  <a:cubicBezTo>
                    <a:pt x="1311910" y="3517995"/>
                    <a:pt x="1441450" y="3495135"/>
                    <a:pt x="1560830" y="3454495"/>
                  </a:cubicBezTo>
                  <a:cubicBezTo>
                    <a:pt x="1563370" y="3453225"/>
                    <a:pt x="1565910" y="3453225"/>
                    <a:pt x="1568450" y="3451956"/>
                  </a:cubicBezTo>
                  <a:cubicBezTo>
                    <a:pt x="2016760" y="3289395"/>
                    <a:pt x="2346960" y="2860135"/>
                    <a:pt x="2353310" y="235648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4719"/>
                  </a:lnTo>
                  <a:cubicBezTo>
                    <a:pt x="6350" y="2862675"/>
                    <a:pt x="331470" y="3291935"/>
                    <a:pt x="784860" y="3450685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7020" y="270789"/>
            <a:ext cx="3696709" cy="45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1"/>
              </a:lnSpc>
            </a:pPr>
            <a:r>
              <a:rPr lang="en-US" sz="2708">
                <a:solidFill>
                  <a:srgbClr val="6E7EFC"/>
                </a:solidFill>
                <a:latin typeface="Aileron Ultra-Bold"/>
              </a:rPr>
              <a:t>SWOT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020" y="773956"/>
            <a:ext cx="2593331" cy="35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8"/>
              </a:lnSpc>
            </a:pPr>
            <a:r>
              <a:rPr lang="en-US" sz="2106">
                <a:solidFill>
                  <a:srgbClr val="6E7EFC"/>
                </a:solidFill>
                <a:latin typeface="Montserrat Classic"/>
              </a:rPr>
              <a:t>Identification</a:t>
            </a:r>
          </a:p>
        </p:txBody>
      </p:sp>
      <p:grpSp>
        <p:nvGrpSpPr>
          <p:cNvPr id="8" name="Group 8"/>
          <p:cNvGrpSpPr/>
          <p:nvPr/>
        </p:nvGrpSpPr>
        <p:grpSpPr>
          <a:xfrm rot="10799999">
            <a:off x="12232945" y="2956255"/>
            <a:ext cx="4592646" cy="459264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955467" y="3226680"/>
            <a:ext cx="3147601" cy="365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88"/>
              </a:lnSpc>
            </a:pPr>
            <a:r>
              <a:rPr lang="en-US" sz="21277">
                <a:solidFill>
                  <a:srgbClr val="FFFCFC"/>
                </a:solidFill>
                <a:latin typeface="Aileron Ultra-Bold"/>
              </a:rPr>
              <a:t>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9671" y="5736897"/>
            <a:ext cx="7514329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Opportunities Points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1846" y="6746652"/>
            <a:ext cx="9139286" cy="256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New Market Target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 V V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New Public Infrastructure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5g Connection Implementation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High Quality of Fresh Graduate 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Capital Investment Potential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9671" y="2908630"/>
            <a:ext cx="9317604" cy="166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You can fill the opportunities with external factors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in your business environment that are likely to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contribute to your company success like new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stakeholders or policies.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9671" y="1961650"/>
            <a:ext cx="7514329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Opportunities Overview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85850" y="2183329"/>
            <a:ext cx="319321" cy="31932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85850" y="5958577"/>
            <a:ext cx="319321" cy="31932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5125" y="-225981"/>
            <a:ext cx="4740048" cy="1709732"/>
            <a:chOff x="0" y="0"/>
            <a:chExt cx="1913890" cy="69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690339"/>
            </a:xfrm>
            <a:custGeom>
              <a:avLst/>
              <a:gdLst/>
              <a:ahLst/>
              <a:cxnLst/>
              <a:rect l="l" t="t" r="r" b="b"/>
              <a:pathLst>
                <a:path w="1913890" h="690339">
                  <a:moveTo>
                    <a:pt x="1789430" y="690339"/>
                  </a:moveTo>
                  <a:lnTo>
                    <a:pt x="124460" y="690339"/>
                  </a:lnTo>
                  <a:cubicBezTo>
                    <a:pt x="55880" y="690339"/>
                    <a:pt x="0" y="634459"/>
                    <a:pt x="0" y="565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65879"/>
                  </a:lnTo>
                  <a:cubicBezTo>
                    <a:pt x="1913890" y="634459"/>
                    <a:pt x="1858010" y="690339"/>
                    <a:pt x="1789430" y="690339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797427">
            <a:off x="951125" y="2158654"/>
            <a:ext cx="6205207" cy="9271246"/>
            <a:chOff x="0" y="0"/>
            <a:chExt cx="2354580" cy="3517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517995"/>
            </a:xfrm>
            <a:custGeom>
              <a:avLst/>
              <a:gdLst/>
              <a:ahLst/>
              <a:cxnLst/>
              <a:rect l="l" t="t" r="r" b="b"/>
              <a:pathLst>
                <a:path w="2353310" h="3517995">
                  <a:moveTo>
                    <a:pt x="784860" y="3450685"/>
                  </a:moveTo>
                  <a:cubicBezTo>
                    <a:pt x="905510" y="3491325"/>
                    <a:pt x="1042670" y="3517995"/>
                    <a:pt x="1177290" y="3517995"/>
                  </a:cubicBezTo>
                  <a:cubicBezTo>
                    <a:pt x="1311910" y="3517995"/>
                    <a:pt x="1441450" y="3495135"/>
                    <a:pt x="1560830" y="3454495"/>
                  </a:cubicBezTo>
                  <a:cubicBezTo>
                    <a:pt x="1563370" y="3453225"/>
                    <a:pt x="1565910" y="3453225"/>
                    <a:pt x="1568450" y="3451956"/>
                  </a:cubicBezTo>
                  <a:cubicBezTo>
                    <a:pt x="2016760" y="3289395"/>
                    <a:pt x="2346960" y="2860135"/>
                    <a:pt x="2353310" y="235648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4719"/>
                  </a:lnTo>
                  <a:cubicBezTo>
                    <a:pt x="6350" y="2862675"/>
                    <a:pt x="331470" y="3291935"/>
                    <a:pt x="784860" y="3450685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7020" y="270789"/>
            <a:ext cx="3696709" cy="45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1"/>
              </a:lnSpc>
            </a:pPr>
            <a:r>
              <a:rPr lang="en-US" sz="2708">
                <a:solidFill>
                  <a:srgbClr val="6E7EFC"/>
                </a:solidFill>
                <a:latin typeface="Aileron Ultra-Bold"/>
              </a:rPr>
              <a:t>SWOT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7020" y="773956"/>
            <a:ext cx="2593331" cy="35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8"/>
              </a:lnSpc>
            </a:pPr>
            <a:r>
              <a:rPr lang="en-US" sz="2106">
                <a:solidFill>
                  <a:srgbClr val="6E7EFC"/>
                </a:solidFill>
                <a:latin typeface="Montserrat Classic"/>
              </a:rPr>
              <a:t>Identification</a:t>
            </a:r>
          </a:p>
        </p:txBody>
      </p:sp>
      <p:grpSp>
        <p:nvGrpSpPr>
          <p:cNvPr id="8" name="Group 8"/>
          <p:cNvGrpSpPr/>
          <p:nvPr/>
        </p:nvGrpSpPr>
        <p:grpSpPr>
          <a:xfrm rot="10799999">
            <a:off x="1754564" y="2844335"/>
            <a:ext cx="4598330" cy="459833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77981" y="3106076"/>
            <a:ext cx="3151497" cy="36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5"/>
              </a:lnSpc>
            </a:pPr>
            <a:r>
              <a:rPr lang="en-US" sz="21303">
                <a:solidFill>
                  <a:srgbClr val="FFFCFC"/>
                </a:solidFill>
                <a:latin typeface="Aileron Ultra-Bold"/>
              </a:rPr>
              <a:t>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16930" y="5534545"/>
            <a:ext cx="5998711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Threat Points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9106" y="6544300"/>
            <a:ext cx="8300194" cy="169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High Level of Employee Turn Over 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New Competitors From Other Country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Impact of Climate Change</a:t>
            </a:r>
          </a:p>
          <a:p>
            <a:pPr marL="520353" lvl="1" indent="-260176">
              <a:lnSpc>
                <a:spcPts val="3374"/>
              </a:lnSpc>
              <a:buFont typeface="Arial"/>
              <a:buChar char="•"/>
            </a:pPr>
            <a:r>
              <a:rPr lang="en-US" sz="2410" dirty="0">
                <a:solidFill>
                  <a:srgbClr val="FFFCFC"/>
                </a:solidFill>
                <a:latin typeface="Montserrat Classic"/>
              </a:rPr>
              <a:t> VVV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16930" y="2706278"/>
            <a:ext cx="8926241" cy="166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You can fill the Threats with external factors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that you have no control over. You may want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to consider putting in place emergency plans for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CFC"/>
                </a:solidFill>
                <a:latin typeface="Montserrat Classic"/>
              </a:rPr>
              <a:t>dealing with them if they occur.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16930" y="1759298"/>
            <a:ext cx="6470327" cy="6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3892">
                <a:solidFill>
                  <a:srgbClr val="FFFCFC"/>
                </a:solidFill>
                <a:latin typeface="Aileron Ultra-Bold"/>
              </a:rPr>
              <a:t>Threat Overview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573110" y="1980977"/>
            <a:ext cx="319321" cy="31932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573110" y="5756224"/>
            <a:ext cx="319321" cy="31932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DED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a letter c&#10;&#10;Description automatically generated with medium confidence">
            <a:extLst>
              <a:ext uri="{FF2B5EF4-FFF2-40B4-BE49-F238E27FC236}">
                <a16:creationId xmlns:a16="http://schemas.microsoft.com/office/drawing/2014/main" id="{C6260CD8-F4E3-DA47-87C7-B67C55566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47" y="960972"/>
            <a:ext cx="1292694" cy="1292694"/>
          </a:xfrm>
          <a:prstGeom prst="rect">
            <a:avLst/>
          </a:prstGeom>
        </p:spPr>
      </p:pic>
      <p:sp>
        <p:nvSpPr>
          <p:cNvPr id="6" name="Facebook">
            <a:extLst>
              <a:ext uri="{FF2B5EF4-FFF2-40B4-BE49-F238E27FC236}">
                <a16:creationId xmlns:a16="http://schemas.microsoft.com/office/drawing/2014/main" id="{6A126780-7F4E-1B4C-A39E-7B8506999D93}"/>
              </a:ext>
            </a:extLst>
          </p:cNvPr>
          <p:cNvSpPr txBox="1"/>
          <p:nvPr/>
        </p:nvSpPr>
        <p:spPr>
          <a:xfrm>
            <a:off x="2798702" y="4526442"/>
            <a:ext cx="2217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3"/>
              </a:rPr>
              <a:t>Facebook</a:t>
            </a:r>
          </a:p>
        </p:txBody>
      </p:sp>
      <p:sp>
        <p:nvSpPr>
          <p:cNvPr id="7" name="Twitter">
            <a:extLst>
              <a:ext uri="{FF2B5EF4-FFF2-40B4-BE49-F238E27FC236}">
                <a16:creationId xmlns:a16="http://schemas.microsoft.com/office/drawing/2014/main" id="{C01739F7-1DAD-3F4F-A77B-9E5F56AA08CA}"/>
              </a:ext>
            </a:extLst>
          </p:cNvPr>
          <p:cNvSpPr txBox="1"/>
          <p:nvPr/>
        </p:nvSpPr>
        <p:spPr>
          <a:xfrm>
            <a:off x="2798702" y="5808279"/>
            <a:ext cx="1580315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4"/>
              </a:rPr>
              <a:t>Twitter</a:t>
            </a:r>
          </a:p>
        </p:txBody>
      </p:sp>
      <p:sp>
        <p:nvSpPr>
          <p:cNvPr id="8" name="YouTube">
            <a:extLst>
              <a:ext uri="{FF2B5EF4-FFF2-40B4-BE49-F238E27FC236}">
                <a16:creationId xmlns:a16="http://schemas.microsoft.com/office/drawing/2014/main" id="{D7729CBE-001C-324F-88EB-E6DD2B5A8044}"/>
              </a:ext>
            </a:extLst>
          </p:cNvPr>
          <p:cNvSpPr txBox="1"/>
          <p:nvPr/>
        </p:nvSpPr>
        <p:spPr>
          <a:xfrm>
            <a:off x="6997955" y="4550832"/>
            <a:ext cx="2000252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5"/>
              </a:rPr>
              <a:t>YouTube</a:t>
            </a:r>
          </a:p>
        </p:txBody>
      </p:sp>
      <p:sp>
        <p:nvSpPr>
          <p:cNvPr id="9" name="Pinterest">
            <a:extLst>
              <a:ext uri="{FF2B5EF4-FFF2-40B4-BE49-F238E27FC236}">
                <a16:creationId xmlns:a16="http://schemas.microsoft.com/office/drawing/2014/main" id="{68297772-3CB6-C847-9B87-5E3D1D353FD4}"/>
              </a:ext>
            </a:extLst>
          </p:cNvPr>
          <p:cNvSpPr txBox="1"/>
          <p:nvPr/>
        </p:nvSpPr>
        <p:spPr>
          <a:xfrm>
            <a:off x="6988161" y="5820714"/>
            <a:ext cx="200192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6"/>
              </a:rPr>
              <a:t>Pinterest</a:t>
            </a:r>
          </a:p>
        </p:txBody>
      </p:sp>
      <p:sp>
        <p:nvSpPr>
          <p:cNvPr id="10" name="TikTok">
            <a:extLst>
              <a:ext uri="{FF2B5EF4-FFF2-40B4-BE49-F238E27FC236}">
                <a16:creationId xmlns:a16="http://schemas.microsoft.com/office/drawing/2014/main" id="{EACFF76C-C600-F34F-A139-F07F02CDB004}"/>
              </a:ext>
            </a:extLst>
          </p:cNvPr>
          <p:cNvSpPr txBox="1"/>
          <p:nvPr/>
        </p:nvSpPr>
        <p:spPr>
          <a:xfrm>
            <a:off x="6968175" y="7178355"/>
            <a:ext cx="1471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7"/>
              </a:rPr>
              <a:t>TikTok</a:t>
            </a:r>
            <a:endParaRPr sz="3300" dirty="0">
              <a:hlinkClick r:id="rId8"/>
            </a:endParaRPr>
          </a:p>
        </p:txBody>
      </p:sp>
      <p:sp>
        <p:nvSpPr>
          <p:cNvPr id="11" name="support@inknoe.com">
            <a:extLst>
              <a:ext uri="{FF2B5EF4-FFF2-40B4-BE49-F238E27FC236}">
                <a16:creationId xmlns:a16="http://schemas.microsoft.com/office/drawing/2014/main" id="{59295D6F-8B76-CC46-A3E4-67BD5F5AAD0A}"/>
              </a:ext>
            </a:extLst>
          </p:cNvPr>
          <p:cNvSpPr txBox="1"/>
          <p:nvPr/>
        </p:nvSpPr>
        <p:spPr>
          <a:xfrm>
            <a:off x="6987058" y="8410632"/>
            <a:ext cx="4811156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/>
          <a:p>
            <a:pPr>
              <a:defRPr sz="2200"/>
            </a:pPr>
            <a:r>
              <a:rPr sz="33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9"/>
              </a:rPr>
              <a:t>support@inknoe.com</a:t>
            </a:r>
            <a:r>
              <a:rPr sz="3300"/>
              <a:t> </a:t>
            </a:r>
          </a:p>
        </p:txBody>
      </p:sp>
      <p:sp>
        <p:nvSpPr>
          <p:cNvPr id="12" name="LinkedIn">
            <a:extLst>
              <a:ext uri="{FF2B5EF4-FFF2-40B4-BE49-F238E27FC236}">
                <a16:creationId xmlns:a16="http://schemas.microsoft.com/office/drawing/2014/main" id="{ADD46A4A-5D12-0548-B326-EEC6903361A5}"/>
              </a:ext>
            </a:extLst>
          </p:cNvPr>
          <p:cNvSpPr txBox="1"/>
          <p:nvPr/>
        </p:nvSpPr>
        <p:spPr>
          <a:xfrm>
            <a:off x="2795612" y="8358573"/>
            <a:ext cx="188248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10"/>
              </a:rPr>
              <a:t>LinkedIn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24FBDB6E-963B-8647-B98A-E965AA867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6171" y="5747808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7256F14-0B69-CF4E-9A14-3EB64A56C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5424" y="4488570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41BA45A5-DE65-A243-B7EB-6C072DB233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632" y="5759142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F196B716-8BF5-A348-963F-E5F5911DD2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6171" y="446597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8C566850-0522-AC4E-8F88-BE9338AE6E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6714" y="7288264"/>
            <a:ext cx="502715" cy="50271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ircle">
            <a:extLst>
              <a:ext uri="{FF2B5EF4-FFF2-40B4-BE49-F238E27FC236}">
                <a16:creationId xmlns:a16="http://schemas.microsoft.com/office/drawing/2014/main" id="{CA80974E-E338-6447-A65F-35C978265F79}"/>
              </a:ext>
            </a:extLst>
          </p:cNvPr>
          <p:cNvSpPr/>
          <p:nvPr/>
        </p:nvSpPr>
        <p:spPr>
          <a:xfrm>
            <a:off x="5902323" y="7133613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87E5EE96-36A1-244C-9D81-456988424D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3289" y="835016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D354D8FC-5F37-F941-B896-0D7F98DDD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4525" y="8350165"/>
            <a:ext cx="844845" cy="844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nstagram">
            <a:extLst>
              <a:ext uri="{FF2B5EF4-FFF2-40B4-BE49-F238E27FC236}">
                <a16:creationId xmlns:a16="http://schemas.microsoft.com/office/drawing/2014/main" id="{AAF4BE9A-E1FA-A540-9C92-C361E6A1F5FF}"/>
              </a:ext>
            </a:extLst>
          </p:cNvPr>
          <p:cNvSpPr txBox="1"/>
          <p:nvPr/>
        </p:nvSpPr>
        <p:spPr>
          <a:xfrm>
            <a:off x="2753372" y="7133349"/>
            <a:ext cx="2367383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18"/>
              </a:rPr>
              <a:t>Instagram</a:t>
            </a: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513A2685-3FAA-8F45-B263-9586D3B0D6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556" y="7306842"/>
            <a:ext cx="384245" cy="3842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ircle">
            <a:extLst>
              <a:ext uri="{FF2B5EF4-FFF2-40B4-BE49-F238E27FC236}">
                <a16:creationId xmlns:a16="http://schemas.microsoft.com/office/drawing/2014/main" id="{10412ADF-4AD1-8F4A-925A-C322C4CAAD14}"/>
              </a:ext>
            </a:extLst>
          </p:cNvPr>
          <p:cNvSpPr/>
          <p:nvPr/>
        </p:nvSpPr>
        <p:spPr>
          <a:xfrm>
            <a:off x="1714353" y="7110975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CED93-94C5-5847-999A-C79D8CFB3540}"/>
              </a:ext>
            </a:extLst>
          </p:cNvPr>
          <p:cNvSpPr txBox="1"/>
          <p:nvPr/>
        </p:nvSpPr>
        <p:spPr>
          <a:xfrm>
            <a:off x="1492247" y="2689866"/>
            <a:ext cx="994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6600">
                <a:gradFill>
                  <a:gsLst>
                    <a:gs pos="100000">
                      <a:schemeClr val="accent6"/>
                    </a:gs>
                    <a:gs pos="1000">
                      <a:schemeClr val="accent5"/>
                    </a:gs>
                  </a:gsLst>
                  <a:lin ang="18600000" scaled="0"/>
                </a:gradFill>
                <a:latin typeface="+mj-lt"/>
              </a:defRPr>
            </a:lvl1pPr>
          </a:lstStyle>
          <a:p>
            <a:pPr algn="l"/>
            <a:r>
              <a:rPr lang="en-US" sz="7200" b="1" dirty="0">
                <a:gradFill>
                  <a:gsLst>
                    <a:gs pos="50000">
                      <a:schemeClr val="accent5"/>
                    </a:gs>
                    <a:gs pos="100000">
                      <a:schemeClr val="accent6"/>
                    </a:gs>
                    <a:gs pos="0">
                      <a:schemeClr val="accent4"/>
                    </a:gs>
                  </a:gsLst>
                  <a:lin ang="18600000" scaled="0"/>
                </a:gradFill>
                <a:latin typeface="Poppins" panose="00000500000000000000" pitchFamily="2" charset="0"/>
                <a:cs typeface="Poppins" panose="00000500000000000000" pitchFamily="2" charset="0"/>
              </a:rPr>
              <a:t>Connect with 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E8F15-BF22-684F-A34B-AE9F06D97E2F}"/>
              </a:ext>
            </a:extLst>
          </p:cNvPr>
          <p:cNvSpPr txBox="1"/>
          <p:nvPr/>
        </p:nvSpPr>
        <p:spPr>
          <a:xfrm>
            <a:off x="2964588" y="1735900"/>
            <a:ext cx="10049070" cy="5078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Template created by </a:t>
            </a:r>
            <a:r>
              <a:rPr lang="en-US" sz="2700" dirty="0" err="1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ClassPoint</a:t>
            </a:r>
            <a:endParaRPr lang="en-US" sz="2700" dirty="0">
              <a:solidFill>
                <a:srgbClr val="6378FF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5E7BF-8B70-264C-9F41-C6F2D9BEF693}"/>
              </a:ext>
            </a:extLst>
          </p:cNvPr>
          <p:cNvSpPr txBox="1"/>
          <p:nvPr/>
        </p:nvSpPr>
        <p:spPr>
          <a:xfrm>
            <a:off x="14738142" y="8733339"/>
            <a:ext cx="3727866" cy="4154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100" i="1" dirty="0" err="1">
                <a:latin typeface="Poppins Medium" pitchFamily="2" charset="77"/>
                <a:cs typeface="Poppins Medium" pitchFamily="2" charset="77"/>
              </a:rPr>
              <a:t>www.classpoint.io</a:t>
            </a:r>
            <a:endParaRPr lang="en-US" sz="2100" i="1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4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253</Words>
  <Application>Microsoft Macintosh PowerPoint</Application>
  <PresentationFormat>Custom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Aileron Ultra-Bold</vt:lpstr>
      <vt:lpstr>Poppins Medium</vt:lpstr>
      <vt:lpstr>Montserrat Classic</vt:lpstr>
      <vt:lpstr>Calibri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</dc:title>
  <cp:lastModifiedBy>Ausbert Generoso</cp:lastModifiedBy>
  <cp:revision>4</cp:revision>
  <dcterms:created xsi:type="dcterms:W3CDTF">2006-08-16T00:00:00Z</dcterms:created>
  <dcterms:modified xsi:type="dcterms:W3CDTF">2023-10-26T04:20:50Z</dcterms:modified>
  <dc:identifier>DAFpKGEsFNg</dc:identifier>
</cp:coreProperties>
</file>