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arlow" pitchFamily="2" charset="77"/>
      <p:regular r:id="rId7"/>
    </p:embeddedFont>
    <p:embeddedFont>
      <p:font typeface="Barlow Bold" pitchFamily="2" charset="77"/>
      <p:regular r:id="rId8"/>
      <p:bold r:id="rId9"/>
    </p:embeddedFont>
    <p:embeddedFont>
      <p:font typeface="Barlow Semi-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4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55766">
            <a:off x="-2626314" y="367457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43131" y="350212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054893" y="350212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118307" y="261343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30069" y="261343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41109" y="7302018"/>
            <a:ext cx="3137273" cy="785076"/>
            <a:chOff x="0" y="0"/>
            <a:chExt cx="1624031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BDE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04541" y="6184935"/>
            <a:ext cx="3137273" cy="785076"/>
            <a:chOff x="0" y="0"/>
            <a:chExt cx="1624031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C7EC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877510" y="3166098"/>
            <a:ext cx="1991333" cy="21636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19" name="Group 19"/>
          <p:cNvGrpSpPr/>
          <p:nvPr/>
        </p:nvGrpSpPr>
        <p:grpSpPr>
          <a:xfrm>
            <a:off x="14031404" y="6184935"/>
            <a:ext cx="3137273" cy="785076"/>
            <a:chOff x="0" y="0"/>
            <a:chExt cx="1624031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604374" y="3166098"/>
            <a:ext cx="1991333" cy="216366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25" name="Group 25"/>
          <p:cNvGrpSpPr/>
          <p:nvPr/>
        </p:nvGrpSpPr>
        <p:grpSpPr>
          <a:xfrm>
            <a:off x="9667973" y="7302018"/>
            <a:ext cx="3137273" cy="785076"/>
            <a:chOff x="0" y="0"/>
            <a:chExt cx="1624031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378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-356577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008621">
            <a:off x="12942788" y="8645042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6049587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7423004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-864996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4595903" y="1472463"/>
            <a:ext cx="9096195" cy="71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5199" spc="166">
                <a:solidFill>
                  <a:srgbClr val="000000"/>
                </a:solidFill>
                <a:latin typeface="Barlow Bold"/>
              </a:rPr>
              <a:t>PERFORMANCE INDICATORS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39593" y="7486648"/>
            <a:ext cx="314030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rlow Semi-Bold"/>
              </a:rPr>
              <a:t>Customer Satisfaction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303025" y="6369565"/>
            <a:ext cx="314030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DFDFD"/>
                </a:solidFill>
                <a:latin typeface="Barlow Semi-Bold"/>
              </a:rPr>
              <a:t>Employee Productivity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029889" y="6369565"/>
            <a:ext cx="314030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DFDFD"/>
                </a:solidFill>
                <a:latin typeface="Barlow Semi-Bold"/>
              </a:rPr>
              <a:t>Return of Investment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666457" y="7486648"/>
            <a:ext cx="314030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Barlow Semi-Bold"/>
              </a:rPr>
              <a:t>Website Conversion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6" name="Slide Zoom 45">
                <a:extLst>
                  <a:ext uri="{FF2B5EF4-FFF2-40B4-BE49-F238E27FC236}">
                    <a16:creationId xmlns:a16="http://schemas.microsoft.com/office/drawing/2014/main" id="{1BFA5562-104C-265D-3D09-BEE8B869E2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1785819"/>
                  </p:ext>
                </p:extLst>
              </p:nvPr>
            </p:nvGraphicFramePr>
            <p:xfrm>
              <a:off x="892474" y="3578886"/>
              <a:ext cx="3142564" cy="3142564"/>
            </p:xfrm>
            <a:graphic>
              <a:graphicData uri="http://schemas.microsoft.com/office/powerpoint/2016/slidezoom">
                <pslz:sldZm>
                  <pslz:sldZmObj sldId="257" cId="0">
                    <pslz:zmPr id="{53C66753-110E-BD42-8142-67B8156AD0F3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142564" cy="314256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6" name="Slide Zoom 4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BFA5562-104C-265D-3D09-BEE8B869E2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474" y="3578886"/>
                <a:ext cx="3142564" cy="314256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E23E1DD8-02D8-8AD1-23F7-36D60BC142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3499382"/>
                  </p:ext>
                </p:extLst>
              </p:nvPr>
            </p:nvGraphicFramePr>
            <p:xfrm>
              <a:off x="5335130" y="2717658"/>
              <a:ext cx="3142564" cy="3142564"/>
            </p:xfrm>
            <a:graphic>
              <a:graphicData uri="http://schemas.microsoft.com/office/powerpoint/2016/slidezoom">
                <pslz:sldZm>
                  <pslz:sldZmObj sldId="258" cId="0">
                    <pslz:zmPr id="{4AB0C11D-EEFF-F34B-B6F3-FD0B5E55445E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142564" cy="314256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8" name="Slide Zoom 4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23E1DD8-02D8-8AD1-23F7-36D60BC142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5130" y="2717658"/>
                <a:ext cx="3142564" cy="314256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0" name="Slide Zoom 49">
                <a:extLst>
                  <a:ext uri="{FF2B5EF4-FFF2-40B4-BE49-F238E27FC236}">
                    <a16:creationId xmlns:a16="http://schemas.microsoft.com/office/drawing/2014/main" id="{79A02EF4-3C24-0B17-2634-E098128A2B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0033875"/>
                  </p:ext>
                </p:extLst>
              </p:nvPr>
            </p:nvGraphicFramePr>
            <p:xfrm>
              <a:off x="9719225" y="3758476"/>
              <a:ext cx="3142564" cy="3142564"/>
            </p:xfrm>
            <a:graphic>
              <a:graphicData uri="http://schemas.microsoft.com/office/powerpoint/2016/slidezoom">
                <pslz:sldZm>
                  <pslz:sldZmObj sldId="259" cId="0">
                    <pslz:zmPr id="{B668200A-EBB0-9D43-ABA6-29B72AE4C662}" imageType="cover" transitionDur="1000">
                      <p166:blipFill xmlns:p166="http://schemas.microsoft.com/office/powerpoint/2016/6/main"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142564" cy="314256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0" name="Slide Zoom 4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79A02EF4-3C24-0B17-2634-E098128A2B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9225" y="3758476"/>
                <a:ext cx="3142564" cy="314256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2" name="Slide Zoom 51">
                <a:extLst>
                  <a:ext uri="{FF2B5EF4-FFF2-40B4-BE49-F238E27FC236}">
                    <a16:creationId xmlns:a16="http://schemas.microsoft.com/office/drawing/2014/main" id="{0861FA1F-595A-9484-C5BB-4ED80E4F5A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7738207"/>
                  </p:ext>
                </p:extLst>
              </p:nvPr>
            </p:nvGraphicFramePr>
            <p:xfrm>
              <a:off x="14016187" y="2649683"/>
              <a:ext cx="3142564" cy="3142564"/>
            </p:xfrm>
            <a:graphic>
              <a:graphicData uri="http://schemas.microsoft.com/office/powerpoint/2016/slidezoom">
                <pslz:sldZm>
                  <pslz:sldZmObj sldId="260" cId="0">
                    <pslz:zmPr id="{997990D8-38D8-4449-961D-5DF201721A56}" imageType="cover" transitionDur="100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142564" cy="3142564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2" name="Slide Zoom 5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0861FA1F-595A-9484-C5BB-4ED80E4F5A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16187" y="2649683"/>
                <a:ext cx="3142564" cy="3142564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55766">
            <a:off x="-2626314" y="367457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24345" y="2383797"/>
            <a:ext cx="5596400" cy="55964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E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56577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08621">
            <a:off x="12942788" y="8645042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049587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23004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64996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65306" y="3618897"/>
            <a:ext cx="3114477" cy="3126200"/>
          </a:xfrm>
          <a:custGeom>
            <a:avLst/>
            <a:gdLst/>
            <a:ahLst/>
            <a:cxnLst/>
            <a:rect l="l" t="t" r="r" b="b"/>
            <a:pathLst>
              <a:path w="3114477" h="3126200">
                <a:moveTo>
                  <a:pt x="0" y="0"/>
                </a:moveTo>
                <a:lnTo>
                  <a:pt x="3114477" y="0"/>
                </a:lnTo>
                <a:lnTo>
                  <a:pt x="3114477" y="3126200"/>
                </a:lnTo>
                <a:lnTo>
                  <a:pt x="0" y="3126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110604" y="2383003"/>
            <a:ext cx="8553051" cy="71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5"/>
              </a:lnSpc>
            </a:pPr>
            <a:r>
              <a:rPr lang="en-US" sz="5199" spc="166">
                <a:solidFill>
                  <a:srgbClr val="000000"/>
                </a:solidFill>
                <a:latin typeface="Barlow Bold"/>
              </a:rPr>
              <a:t>CUSTOMER SATISFACTION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10604" y="4057901"/>
            <a:ext cx="8553051" cy="367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3515" spc="112">
                <a:solidFill>
                  <a:srgbClr val="000000"/>
                </a:solidFill>
                <a:latin typeface="Barlow"/>
              </a:rPr>
              <a:t>CSAT measures the level of satisfaction among your customers based on their experience with your product, service, or support.</a:t>
            </a:r>
          </a:p>
          <a:p>
            <a:pPr>
              <a:lnSpc>
                <a:spcPts val="3620"/>
              </a:lnSpc>
            </a:pPr>
            <a:endParaRPr lang="en-US" sz="3515" spc="112">
              <a:solidFill>
                <a:srgbClr val="000000"/>
              </a:solidFill>
              <a:latin typeface="Barlow"/>
            </a:endParaRPr>
          </a:p>
          <a:p>
            <a:pPr>
              <a:lnSpc>
                <a:spcPts val="3620"/>
              </a:lnSpc>
            </a:pPr>
            <a:r>
              <a:rPr lang="en-US" sz="3515" spc="112">
                <a:solidFill>
                  <a:srgbClr val="000000"/>
                </a:solidFill>
                <a:latin typeface="Barlow"/>
              </a:rPr>
              <a:t>Typically measured through surveys where customers rate their satisfaction on a scale.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55766">
            <a:off x="-2626314" y="367457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56577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08621">
            <a:off x="12942788" y="8645042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049587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423004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864996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110604" y="2383003"/>
            <a:ext cx="8553051" cy="71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5"/>
              </a:lnSpc>
            </a:pPr>
            <a:r>
              <a:rPr lang="en-US" sz="5199" spc="166">
                <a:solidFill>
                  <a:srgbClr val="000000"/>
                </a:solidFill>
                <a:latin typeface="Barlow Bold"/>
              </a:rPr>
              <a:t>EMPLOYEE PRODUCTIVITY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10604" y="4057901"/>
            <a:ext cx="8553051" cy="367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3515" spc="112">
                <a:solidFill>
                  <a:srgbClr val="000000"/>
                </a:solidFill>
                <a:latin typeface="Barlow"/>
              </a:rPr>
              <a:t>This metric evaluates the efficiency and effectiveness of the workforce. It can include factors like output per hour, project completion rates, or tasks.</a:t>
            </a:r>
          </a:p>
          <a:p>
            <a:pPr>
              <a:lnSpc>
                <a:spcPts val="3620"/>
              </a:lnSpc>
            </a:pPr>
            <a:endParaRPr lang="en-US" sz="3515" spc="112">
              <a:solidFill>
                <a:srgbClr val="000000"/>
              </a:solidFill>
              <a:latin typeface="Barlow"/>
            </a:endParaRPr>
          </a:p>
          <a:p>
            <a:pPr>
              <a:lnSpc>
                <a:spcPts val="3620"/>
              </a:lnSpc>
            </a:pPr>
            <a:r>
              <a:rPr lang="en-US" sz="3515" spc="112">
                <a:solidFill>
                  <a:srgbClr val="000000"/>
                </a:solidFill>
                <a:latin typeface="Barlow"/>
              </a:rPr>
              <a:t>Calculated by dividing the output or tasks completed by the number of hours worked.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24345" y="2345300"/>
            <a:ext cx="5596400" cy="55964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EC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197476" y="4104886"/>
            <a:ext cx="2422423" cy="2077228"/>
          </a:xfrm>
          <a:custGeom>
            <a:avLst/>
            <a:gdLst/>
            <a:ahLst/>
            <a:cxnLst/>
            <a:rect l="l" t="t" r="r" b="b"/>
            <a:pathLst>
              <a:path w="2422423" h="2077228">
                <a:moveTo>
                  <a:pt x="0" y="0"/>
                </a:moveTo>
                <a:lnTo>
                  <a:pt x="2422423" y="0"/>
                </a:lnTo>
                <a:lnTo>
                  <a:pt x="2422423" y="2077228"/>
                </a:lnTo>
                <a:lnTo>
                  <a:pt x="0" y="2077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55766">
            <a:off x="-2626314" y="367457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56577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08621">
            <a:off x="12942788" y="8645042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049587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423004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864996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110604" y="2383003"/>
            <a:ext cx="8553051" cy="71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5"/>
              </a:lnSpc>
            </a:pPr>
            <a:r>
              <a:rPr lang="en-US" sz="5199" spc="166">
                <a:solidFill>
                  <a:srgbClr val="000000"/>
                </a:solidFill>
                <a:latin typeface="Barlow Bold"/>
              </a:rPr>
              <a:t>WEBSITE CONVERSION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10604" y="4057901"/>
            <a:ext cx="8553051" cy="367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3515" spc="112">
                <a:solidFill>
                  <a:srgbClr val="000000"/>
                </a:solidFill>
                <a:latin typeface="Barlow"/>
              </a:rPr>
              <a:t>It includes metrics like the number of visitors, page views, and the percentage of visitors who take a desired action (e.g., make a purchase, sign up)</a:t>
            </a:r>
          </a:p>
          <a:p>
            <a:pPr>
              <a:lnSpc>
                <a:spcPts val="3620"/>
              </a:lnSpc>
            </a:pPr>
            <a:endParaRPr lang="en-US" sz="3515" spc="112">
              <a:solidFill>
                <a:srgbClr val="000000"/>
              </a:solidFill>
              <a:latin typeface="Barlow"/>
            </a:endParaRPr>
          </a:p>
          <a:p>
            <a:pPr>
              <a:lnSpc>
                <a:spcPts val="3620"/>
              </a:lnSpc>
            </a:pPr>
            <a:r>
              <a:rPr lang="en-US" sz="3515" spc="112">
                <a:solidFill>
                  <a:srgbClr val="000000"/>
                </a:solidFill>
                <a:latin typeface="Barlow"/>
              </a:rPr>
              <a:t>Analytics tools like Google Analytics can provide data on website traffic, and conversion rates.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24345" y="2345300"/>
            <a:ext cx="5596400" cy="55964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78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813467" y="3580400"/>
            <a:ext cx="3218156" cy="2996908"/>
          </a:xfrm>
          <a:custGeom>
            <a:avLst/>
            <a:gdLst/>
            <a:ahLst/>
            <a:cxnLst/>
            <a:rect l="l" t="t" r="r" b="b"/>
            <a:pathLst>
              <a:path w="3218156" h="2996908">
                <a:moveTo>
                  <a:pt x="0" y="0"/>
                </a:moveTo>
                <a:lnTo>
                  <a:pt x="3218156" y="0"/>
                </a:lnTo>
                <a:lnTo>
                  <a:pt x="3218156" y="2996908"/>
                </a:lnTo>
                <a:lnTo>
                  <a:pt x="0" y="2996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55766">
            <a:off x="-2626314" y="367457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56577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08621">
            <a:off x="12942788" y="8645042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049587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423004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864996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110604" y="2383003"/>
            <a:ext cx="8553051" cy="71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5"/>
              </a:lnSpc>
            </a:pPr>
            <a:r>
              <a:rPr lang="en-US" sz="5199" spc="166">
                <a:solidFill>
                  <a:srgbClr val="000000"/>
                </a:solidFill>
                <a:latin typeface="Barlow Bold"/>
              </a:rPr>
              <a:t>RETURN OF INVESTMENT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10604" y="4057901"/>
            <a:ext cx="8553051" cy="413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3515" spc="112">
                <a:solidFill>
                  <a:srgbClr val="000000"/>
                </a:solidFill>
                <a:latin typeface="Barlow"/>
              </a:rPr>
              <a:t>ROI measures the profitability of an investment relative to its cost. It helps assess the effectiveness of a particular initiative or project in generating returns.</a:t>
            </a:r>
          </a:p>
          <a:p>
            <a:pPr>
              <a:lnSpc>
                <a:spcPts val="3620"/>
              </a:lnSpc>
            </a:pPr>
            <a:endParaRPr lang="en-US" sz="3515" spc="112">
              <a:solidFill>
                <a:srgbClr val="000000"/>
              </a:solidFill>
              <a:latin typeface="Barlow"/>
            </a:endParaRPr>
          </a:p>
          <a:p>
            <a:pPr>
              <a:lnSpc>
                <a:spcPts val="3620"/>
              </a:lnSpc>
            </a:pPr>
            <a:r>
              <a:rPr lang="en-US" sz="3515" spc="112">
                <a:solidFill>
                  <a:srgbClr val="000000"/>
                </a:solidFill>
                <a:latin typeface="Barlow"/>
              </a:rPr>
              <a:t>[(Net Profit / Cost of Investment) x 100] -  quantifies the return as a percentage of the initial investment.</a:t>
            </a:r>
          </a:p>
          <a:p>
            <a:pPr>
              <a:lnSpc>
                <a:spcPts val="3620"/>
              </a:lnSpc>
            </a:pPr>
            <a:endParaRPr lang="en-US" sz="3515" spc="112">
              <a:solidFill>
                <a:srgbClr val="000000"/>
              </a:solidFill>
              <a:latin typeface="Barlow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624345" y="2345300"/>
            <a:ext cx="5596400" cy="55964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266448" y="3898469"/>
            <a:ext cx="2399797" cy="2490062"/>
          </a:xfrm>
          <a:custGeom>
            <a:avLst/>
            <a:gdLst/>
            <a:ahLst/>
            <a:cxnLst/>
            <a:rect l="l" t="t" r="r" b="b"/>
            <a:pathLst>
              <a:path w="2399797" h="2490062">
                <a:moveTo>
                  <a:pt x="0" y="0"/>
                </a:moveTo>
                <a:lnTo>
                  <a:pt x="2399797" y="0"/>
                </a:lnTo>
                <a:lnTo>
                  <a:pt x="2399797" y="2490062"/>
                </a:lnTo>
                <a:lnTo>
                  <a:pt x="0" y="2490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197</Words>
  <Application>Microsoft Macintosh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Barlow Bold</vt:lpstr>
      <vt:lpstr>Barlow</vt:lpstr>
      <vt:lpstr>Arial</vt:lpstr>
      <vt:lpstr>Barlow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indicators</dc:title>
  <cp:lastModifiedBy>ausbert</cp:lastModifiedBy>
  <cp:revision>2</cp:revision>
  <dcterms:created xsi:type="dcterms:W3CDTF">2006-08-16T00:00:00Z</dcterms:created>
  <dcterms:modified xsi:type="dcterms:W3CDTF">2024-03-01T07:44:36Z</dcterms:modified>
  <dc:identifier>DAF-PS8-n9k</dc:identifier>
</cp:coreProperties>
</file>