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71" r:id="rId8"/>
  </p:sldIdLst>
  <p:sldSz cx="18288000" cy="10287000"/>
  <p:notesSz cx="6858000" cy="9144000"/>
  <p:embeddedFontLst>
    <p:embeddedFont>
      <p:font typeface="Open Sauce" pitchFamily="2" charset="77"/>
      <p:regular r:id="rId9"/>
    </p:embeddedFont>
    <p:embeddedFont>
      <p:font typeface="Open Sauce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7" autoAdjust="0"/>
    <p:restoredTop sz="94630" autoAdjust="0"/>
  </p:normalViewPr>
  <p:slideViewPr>
    <p:cSldViewPr>
      <p:cViewPr varScale="1">
        <p:scale>
          <a:sx n="75" d="100"/>
          <a:sy n="75" d="100"/>
        </p:scale>
        <p:origin x="5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18" Type="http://schemas.openxmlformats.org/officeDocument/2006/relationships/image" Target="../media/image50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60.png"/><Relationship Id="rId12" Type="http://schemas.openxmlformats.org/officeDocument/2006/relationships/image" Target="../media/image30.png"/><Relationship Id="rId17" Type="http://schemas.openxmlformats.org/officeDocument/2006/relationships/slide" Target="slide5.xml"/><Relationship Id="rId25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5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11" Type="http://schemas.openxmlformats.org/officeDocument/2006/relationships/slide" Target="slide3.xml"/><Relationship Id="rId24" Type="http://schemas.openxmlformats.org/officeDocument/2006/relationships/image" Target="../media/image9.png"/><Relationship Id="rId15" Type="http://schemas.openxmlformats.org/officeDocument/2006/relationships/image" Target="../media/image40.png"/><Relationship Id="rId23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6.png"/><Relationship Id="rId9" Type="http://schemas.openxmlformats.org/officeDocument/2006/relationships/slide" Target="slide2.xml"/><Relationship Id="rId14" Type="http://schemas.openxmlformats.org/officeDocument/2006/relationships/slide" Target="slide4.xml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point.io/?utm_source=tiktok&amp;utm_medium=social&amp;utm_campaign=cp-ph-tikt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4578427"/>
            <a:ext cx="18288000" cy="4679873"/>
          </a:xfrm>
          <a:prstGeom prst="rect">
            <a:avLst/>
          </a:prstGeom>
          <a:solidFill>
            <a:srgbClr val="F6F6F6"/>
          </a:solid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3C055753-2B8C-A2FB-AD45-DF772F90E8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604259"/>
                  </p:ext>
                </p:extLst>
              </p:nvPr>
            </p:nvGraphicFramePr>
            <p:xfrm>
              <a:off x="810533" y="6324118"/>
              <a:ext cx="2590800" cy="1457325"/>
            </p:xfrm>
            <a:graphic>
              <a:graphicData uri="http://schemas.microsoft.com/office/powerpoint/2016/slidezoom">
                <pslz:sldZm>
                  <pslz:sldZmObj sldId="257" cId="0">
                    <pslz:zmPr id="{7ABDE838-E986-40DA-A549-7D8D1BAD45E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C055753-2B8C-A2FB-AD45-DF772F90E8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533" y="6324118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TextBox 5"/>
          <p:cNvSpPr txBox="1"/>
          <p:nvPr/>
        </p:nvSpPr>
        <p:spPr>
          <a:xfrm>
            <a:off x="1783314" y="1681350"/>
            <a:ext cx="14721371" cy="98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dirty="0">
                <a:solidFill>
                  <a:srgbClr val="F6F6F6"/>
                </a:solidFill>
                <a:latin typeface="Open Sauce Bold"/>
              </a:rPr>
              <a:t>Key Initiatives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36535AE-DBF3-1E95-0A31-26EC49C549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3817989"/>
                  </p:ext>
                </p:extLst>
              </p:nvPr>
            </p:nvGraphicFramePr>
            <p:xfrm>
              <a:off x="4353081" y="6324117"/>
              <a:ext cx="2590800" cy="1457325"/>
            </p:xfrm>
            <a:graphic>
              <a:graphicData uri="http://schemas.microsoft.com/office/powerpoint/2016/slidezoom">
                <pslz:sldZm>
                  <pslz:sldZmObj sldId="264" cId="536791265">
                    <pslz:zmPr id="{64205F97-BD1E-6C44-A121-FF8A1356C62D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36535AE-DBF3-1E95-0A31-26EC49C549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53081" y="6324117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EE6CB7FF-9F7D-662D-1931-18004D8F54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6939282"/>
                  </p:ext>
                </p:extLst>
              </p:nvPr>
            </p:nvGraphicFramePr>
            <p:xfrm>
              <a:off x="7848599" y="6324116"/>
              <a:ext cx="2590800" cy="1457325"/>
            </p:xfrm>
            <a:graphic>
              <a:graphicData uri="http://schemas.microsoft.com/office/powerpoint/2016/slidezoom">
                <pslz:sldZm>
                  <pslz:sldZmObj sldId="265" cId="1634475182">
                    <pslz:zmPr id="{6BC67915-4744-2E47-A0C5-53EEB287BCD1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EE6CB7FF-9F7D-662D-1931-18004D8F54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8599" y="6324116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8B7AC652-4FCE-5E4A-8ACD-28381BAFC1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9108002"/>
                  </p:ext>
                </p:extLst>
              </p:nvPr>
            </p:nvGraphicFramePr>
            <p:xfrm>
              <a:off x="11438177" y="6312182"/>
              <a:ext cx="2590800" cy="1457325"/>
            </p:xfrm>
            <a:graphic>
              <a:graphicData uri="http://schemas.microsoft.com/office/powerpoint/2016/slidezoom">
                <pslz:sldZm>
                  <pslz:sldZmObj sldId="266" cId="3033438209">
                    <pslz:zmPr id="{25356F31-44FB-BE4A-8D61-7EEF5906B68F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8B7AC652-4FCE-5E4A-8ACD-28381BAFC1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38177" y="6312182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C4C8B839-B0A1-001A-ADBD-04A01FCB5D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210245"/>
                  </p:ext>
                </p:extLst>
              </p:nvPr>
            </p:nvGraphicFramePr>
            <p:xfrm>
              <a:off x="14980726" y="6324117"/>
              <a:ext cx="2590800" cy="1457325"/>
            </p:xfrm>
            <a:graphic>
              <a:graphicData uri="http://schemas.microsoft.com/office/powerpoint/2016/slidezoom">
                <pslz:sldZm>
                  <pslz:sldZmObj sldId="267" cId="4043733890">
                    <pslz:zmPr id="{2F2E1398-66BE-D141-A44F-E87526CCCC46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90800" cy="14573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C4C8B839-B0A1-001A-ADBD-04A01FCB5D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980726" y="6324117"/>
                <a:ext cx="2590800" cy="145732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5D59E8C-F772-6E47-D088-99C9E92976B3}"/>
              </a:ext>
            </a:extLst>
          </p:cNvPr>
          <p:cNvGrpSpPr/>
          <p:nvPr/>
        </p:nvGrpSpPr>
        <p:grpSpPr>
          <a:xfrm>
            <a:off x="536407" y="5414450"/>
            <a:ext cx="3139052" cy="2987351"/>
            <a:chOff x="536407" y="5414450"/>
            <a:chExt cx="3139052" cy="298735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8821D8-33CB-1373-30F6-74785752DEFD}"/>
                </a:ext>
              </a:extLst>
            </p:cNvPr>
            <p:cNvSpPr/>
            <p:nvPr/>
          </p:nvSpPr>
          <p:spPr>
            <a:xfrm>
              <a:off x="536407" y="5414450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1E2933-AFA9-A558-4462-AD8F38025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08199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8D92AF-749C-B0EE-2F9E-5C18081DB4DB}"/>
              </a:ext>
            </a:extLst>
          </p:cNvPr>
          <p:cNvGrpSpPr/>
          <p:nvPr/>
        </p:nvGrpSpPr>
        <p:grpSpPr>
          <a:xfrm>
            <a:off x="4078955" y="5420672"/>
            <a:ext cx="3139052" cy="2987351"/>
            <a:chOff x="4078955" y="5420672"/>
            <a:chExt cx="3139052" cy="29873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2864EB0-26D7-8D5D-1DC6-772EE5474D8D}"/>
                </a:ext>
              </a:extLst>
            </p:cNvPr>
            <p:cNvSpPr/>
            <p:nvPr/>
          </p:nvSpPr>
          <p:spPr>
            <a:xfrm>
              <a:off x="4078955" y="5420672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89BD5B6-E863-3E94-4EB7-C2E30065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648200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B2C12C-6362-CF36-2048-0D95DD1FA162}"/>
              </a:ext>
            </a:extLst>
          </p:cNvPr>
          <p:cNvGrpSpPr/>
          <p:nvPr/>
        </p:nvGrpSpPr>
        <p:grpSpPr>
          <a:xfrm>
            <a:off x="7621503" y="5432749"/>
            <a:ext cx="3139052" cy="2987351"/>
            <a:chOff x="7621503" y="5432749"/>
            <a:chExt cx="3139052" cy="298735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34F6E3-C0B2-E0B0-B20A-8F3C09B796EE}"/>
                </a:ext>
              </a:extLst>
            </p:cNvPr>
            <p:cNvSpPr/>
            <p:nvPr/>
          </p:nvSpPr>
          <p:spPr>
            <a:xfrm>
              <a:off x="7621503" y="5432749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29D34F-44A3-60BD-D135-2AD2944D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146266" y="5910391"/>
              <a:ext cx="1995467" cy="199546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4CAB5F-6539-9D9C-7255-8EA089A0ECAB}"/>
              </a:ext>
            </a:extLst>
          </p:cNvPr>
          <p:cNvGrpSpPr/>
          <p:nvPr/>
        </p:nvGrpSpPr>
        <p:grpSpPr>
          <a:xfrm>
            <a:off x="11164051" y="5420671"/>
            <a:ext cx="3139052" cy="2987351"/>
            <a:chOff x="11164051" y="5420671"/>
            <a:chExt cx="3139052" cy="29873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8AD2FF-2811-31BB-A2F4-05326F3D0103}"/>
                </a:ext>
              </a:extLst>
            </p:cNvPr>
            <p:cNvSpPr/>
            <p:nvPr/>
          </p:nvSpPr>
          <p:spPr>
            <a:xfrm>
              <a:off x="11164051" y="5420671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4FDADD-3B86-8C02-EAF0-3FFBBAB1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735843" y="5906158"/>
              <a:ext cx="1995467" cy="199546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5259D6-4330-9C5E-609B-748F34B0C9A6}"/>
              </a:ext>
            </a:extLst>
          </p:cNvPr>
          <p:cNvGrpSpPr/>
          <p:nvPr/>
        </p:nvGrpSpPr>
        <p:grpSpPr>
          <a:xfrm>
            <a:off x="14706600" y="5414451"/>
            <a:ext cx="3139052" cy="2987351"/>
            <a:chOff x="14706600" y="5414451"/>
            <a:chExt cx="3139052" cy="298735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7797DC7-E375-3970-4695-F9A7F98E88B5}"/>
                </a:ext>
              </a:extLst>
            </p:cNvPr>
            <p:cNvSpPr/>
            <p:nvPr/>
          </p:nvSpPr>
          <p:spPr>
            <a:xfrm>
              <a:off x="14706600" y="5414451"/>
              <a:ext cx="3139052" cy="2987351"/>
            </a:xfrm>
            <a:prstGeom prst="rect">
              <a:avLst/>
            </a:prstGeom>
            <a:solidFill>
              <a:srgbClr val="2B5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D557B6D-F98C-5AC3-E4EE-AEC109EE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181483" y="5918858"/>
              <a:ext cx="1998318" cy="1998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66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Digital </a:t>
            </a:r>
            <a:r>
              <a:rPr lang="en-US" sz="8449" dirty="0">
                <a:latin typeface="Open Sauce Bold"/>
              </a:rPr>
              <a:t>Transformation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Modernize and digitize business processes to enhance efficiency, agility, and customer experience.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cloud technologies, adopting digital collaboration tools, and automating manual processes.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E1A8D-EBE4-1FDF-278C-E672C5AE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45766"/>
            <a:ext cx="1995467" cy="1995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Customer </a:t>
            </a:r>
            <a:r>
              <a:rPr lang="en-US" sz="8449" dirty="0">
                <a:latin typeface="Open Sauce Bold"/>
              </a:rPr>
              <a:t>Experience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Improve the overall satisfaction and loyalty of customers by enhancing their experience with products, services, or support.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a CRM system, launching targeted marketing campaigns, and improving user interfaces.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866B0-3B4D-D7B8-285A-7ACD5F7A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4576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9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Product </a:t>
            </a:r>
            <a:r>
              <a:rPr lang="en-US" sz="8449" dirty="0">
                <a:latin typeface="Open Sauce Bold"/>
              </a:rPr>
              <a:t>Innovation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Introduce new products or enhance existing ones to stay competitive and meet evolving customer needs.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Conducting market research, investing in research and development, and launching new product features or versions.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A98E8-91B0-0C85-899C-5018CCE0D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7" y="412869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Operational </a:t>
            </a:r>
            <a:r>
              <a:rPr lang="en-US" sz="8449" dirty="0">
                <a:latin typeface="Open Sauce Bold"/>
              </a:rPr>
              <a:t>Efficiency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499683" cy="4256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Streamline internal processes and reduce operational costs to improve overall business efficiency and profitability.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Implementing lean methodologies, optimizing supply chain processes, and adopting cost-effective technologies.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78D82-8BF7-45F9-7761-4C32FF82E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956" y="4128696"/>
            <a:ext cx="1995467" cy="1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55691" y="-101424"/>
            <a:ext cx="4262874" cy="10489848"/>
          </a:xfrm>
          <a:prstGeom prst="rect">
            <a:avLst/>
          </a:prstGeom>
          <a:solidFill>
            <a:srgbClr val="2B53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239637" y="3310376"/>
            <a:ext cx="3632109" cy="36321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614" y="4940428"/>
            <a:ext cx="656740" cy="656740"/>
          </a:xfrm>
          <a:custGeom>
            <a:avLst/>
            <a:gdLst/>
            <a:ahLst/>
            <a:cxnLst/>
            <a:rect l="l" t="t" r="r" b="b"/>
            <a:pathLst>
              <a:path w="656740" h="656740">
                <a:moveTo>
                  <a:pt x="0" y="0"/>
                </a:moveTo>
                <a:lnTo>
                  <a:pt x="656740" y="0"/>
                </a:lnTo>
                <a:lnTo>
                  <a:pt x="656740" y="656740"/>
                </a:lnTo>
                <a:lnTo>
                  <a:pt x="0" y="656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649255"/>
            <a:ext cx="13026991" cy="130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84"/>
              </a:lnSpc>
            </a:pPr>
            <a:r>
              <a:rPr lang="en-US" sz="8449" dirty="0">
                <a:solidFill>
                  <a:srgbClr val="2B53FF"/>
                </a:solidFill>
                <a:latin typeface="Open Sauce Bold"/>
              </a:rPr>
              <a:t>Employee </a:t>
            </a:r>
            <a:r>
              <a:rPr lang="en-US" sz="8449" dirty="0">
                <a:latin typeface="Open Sauce Bold"/>
              </a:rPr>
              <a:t>Training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3717" y="4639565"/>
            <a:ext cx="9956883" cy="4871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Invest in the skills and knowledge of the workforce to enhance productivity, job satisfaction, and overall organizational performance.</a:t>
            </a:r>
          </a:p>
          <a:p>
            <a:pPr>
              <a:lnSpc>
                <a:spcPts val="4805"/>
              </a:lnSpc>
            </a:pPr>
            <a:endParaRPr lang="en-US" sz="3432" dirty="0">
              <a:solidFill>
                <a:srgbClr val="303030"/>
              </a:solidFill>
              <a:latin typeface="Open Sauce"/>
            </a:endParaRPr>
          </a:p>
          <a:p>
            <a:pPr>
              <a:lnSpc>
                <a:spcPts val="4805"/>
              </a:lnSpc>
            </a:pPr>
            <a:r>
              <a:rPr lang="en-US" sz="3432" dirty="0">
                <a:solidFill>
                  <a:srgbClr val="303030"/>
                </a:solidFill>
                <a:latin typeface="Open Sauce"/>
              </a:rPr>
              <a:t>Offering training programs, creating a learning and development culture, and providing opportunities for skill advancement.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D758E-B2A1-70C5-C439-E8B3932F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0" y="4152900"/>
            <a:ext cx="1998318" cy="19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09F9B6D9-5931-364E-BC85-C12B4610B9BF}"/>
              </a:ext>
            </a:extLst>
          </p:cNvPr>
          <p:cNvSpPr txBox="1"/>
          <p:nvPr/>
        </p:nvSpPr>
        <p:spPr>
          <a:xfrm>
            <a:off x="3158376" y="3635034"/>
            <a:ext cx="11971245" cy="1139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7156" tIns="107156" rIns="107156" bIns="107156" anchor="ctr">
            <a:spAutoFit/>
          </a:bodyPr>
          <a:lstStyle>
            <a:lvl1pPr>
              <a:defRPr sz="11500"/>
            </a:lvl1pPr>
          </a:lstStyle>
          <a:p>
            <a:pPr algn="ctr"/>
            <a:r>
              <a:rPr lang="en-US" sz="6000" dirty="0">
                <a:latin typeface="Helvetica" pitchFamily="2" charset="0"/>
              </a:rPr>
              <a:t>Template created by </a:t>
            </a:r>
            <a:r>
              <a:rPr lang="en-US" sz="6000" dirty="0" err="1">
                <a:solidFill>
                  <a:srgbClr val="6378FF"/>
                </a:solidFill>
                <a:latin typeface="Helvetica" pitchFamily="2" charset="0"/>
              </a:rPr>
              <a:t>ClassPoint</a:t>
            </a:r>
            <a:endParaRPr sz="9900" dirty="0">
              <a:solidFill>
                <a:srgbClr val="6378FF"/>
              </a:solidFill>
              <a:latin typeface="Helvetica" pitchFamily="2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FCFFAEE-8576-0740-8379-35E56016CBC0}"/>
              </a:ext>
            </a:extLst>
          </p:cNvPr>
          <p:cNvSpPr txBox="1"/>
          <p:nvPr/>
        </p:nvSpPr>
        <p:spPr>
          <a:xfrm>
            <a:off x="1477495" y="5512233"/>
            <a:ext cx="15333011" cy="86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7156" tIns="107156" rIns="107156" bIns="107156" anchor="ctr">
            <a:spAutoFit/>
          </a:bodyPr>
          <a:lstStyle>
            <a:lvl1pPr>
              <a:defRPr sz="11500"/>
            </a:lvl1pPr>
          </a:lstStyle>
          <a:p>
            <a:pPr algn="ctr"/>
            <a:r>
              <a:rPr lang="en-US" sz="4200" dirty="0">
                <a:latin typeface="Helvetica" pitchFamily="2" charset="0"/>
              </a:rPr>
              <a:t>Check us out and download for free at </a:t>
            </a:r>
            <a:r>
              <a:rPr lang="en-US" sz="4200" dirty="0">
                <a:latin typeface="Helvetica" pitchFamily="2" charset="0"/>
                <a:hlinkClick r:id="rId2"/>
              </a:rPr>
              <a:t>www.classpoint.io</a:t>
            </a:r>
            <a:endParaRPr sz="7200" dirty="0">
              <a:latin typeface="Helvetica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48A1AD-AD37-7B45-B96D-16351D4E04AD}"/>
              </a:ext>
            </a:extLst>
          </p:cNvPr>
          <p:cNvCxnSpPr/>
          <p:nvPr/>
        </p:nvCxnSpPr>
        <p:spPr>
          <a:xfrm>
            <a:off x="2568386" y="5143500"/>
            <a:ext cx="13151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3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195</Words>
  <Application>Microsoft Macintosh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Open Sauce Bold</vt:lpstr>
      <vt:lpstr>Open Sauce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Chemical Reactions</dc:title>
  <cp:lastModifiedBy>ausbert</cp:lastModifiedBy>
  <cp:revision>7</cp:revision>
  <dcterms:created xsi:type="dcterms:W3CDTF">2006-08-16T00:00:00Z</dcterms:created>
  <dcterms:modified xsi:type="dcterms:W3CDTF">2024-03-01T08:18:03Z</dcterms:modified>
  <dc:identifier>DAFqc_a6wgs</dc:identifier>
</cp:coreProperties>
</file>